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2000000000000000000"/>
      <p:regular r:id="rId19"/>
    </p:embeddedFont>
    <p:embeddedFont>
      <p:font typeface="Amaranth" charset="1" panose="02000503050000020004"/>
      <p:regular r:id="rId20"/>
    </p:embeddedFont>
    <p:embeddedFont>
      <p:font typeface="Poppins Medium" charset="1" panose="00000600000000000000"/>
      <p:regular r:id="rId21"/>
    </p:embeddedFont>
    <p:embeddedFont>
      <p:font typeface="Berkshire Swash" charset="1" panose="02000505000000020003"/>
      <p:regular r:id="rId22"/>
    </p:embeddedFont>
    <p:embeddedFont>
      <p:font typeface="Cardo Bold" charset="1" panose="02020804080000020003"/>
      <p:regular r:id="rId23"/>
    </p:embeddedFont>
    <p:embeddedFont>
      <p:font typeface="Cardo" charset="1" panose="020206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38.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35.jpeg" Type="http://schemas.openxmlformats.org/officeDocument/2006/relationships/image"/><Relationship Id="rId8" Target="../media/VAGWjunXVgk.mp4" Type="http://schemas.openxmlformats.org/officeDocument/2006/relationships/video"/><Relationship Id="rId9" Target="../media/VAGWjunXVgk.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6298" y="708160"/>
            <a:ext cx="14695404" cy="8870680"/>
          </a:xfrm>
          <a:custGeom>
            <a:avLst/>
            <a:gdLst/>
            <a:ahLst/>
            <a:cxnLst/>
            <a:rect r="r" b="b" t="t" l="l"/>
            <a:pathLst>
              <a:path h="8870680" w="14695404">
                <a:moveTo>
                  <a:pt x="0" y="0"/>
                </a:moveTo>
                <a:lnTo>
                  <a:pt x="14695404" y="0"/>
                </a:lnTo>
                <a:lnTo>
                  <a:pt x="14695404" y="8870680"/>
                </a:lnTo>
                <a:lnTo>
                  <a:pt x="0" y="8870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7160" y="7853957"/>
            <a:ext cx="829318" cy="474973"/>
          </a:xfrm>
          <a:custGeom>
            <a:avLst/>
            <a:gdLst/>
            <a:ahLst/>
            <a:cxnLst/>
            <a:rect r="r" b="b" t="t" l="l"/>
            <a:pathLst>
              <a:path h="474973" w="829318">
                <a:moveTo>
                  <a:pt x="0" y="0"/>
                </a:moveTo>
                <a:lnTo>
                  <a:pt x="829317" y="0"/>
                </a:lnTo>
                <a:lnTo>
                  <a:pt x="829317" y="474973"/>
                </a:lnTo>
                <a:lnTo>
                  <a:pt x="0" y="47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08550" y="525271"/>
            <a:ext cx="8469391" cy="8733029"/>
          </a:xfrm>
          <a:custGeom>
            <a:avLst/>
            <a:gdLst/>
            <a:ahLst/>
            <a:cxnLst/>
            <a:rect r="r" b="b" t="t" l="l"/>
            <a:pathLst>
              <a:path h="8733029" w="8469391">
                <a:moveTo>
                  <a:pt x="0" y="0"/>
                </a:moveTo>
                <a:lnTo>
                  <a:pt x="8469390" y="0"/>
                </a:lnTo>
                <a:lnTo>
                  <a:pt x="8469390" y="8733029"/>
                </a:lnTo>
                <a:lnTo>
                  <a:pt x="0" y="8733029"/>
                </a:lnTo>
                <a:lnTo>
                  <a:pt x="0" y="0"/>
                </a:lnTo>
                <a:close/>
              </a:path>
            </a:pathLst>
          </a:custGeom>
          <a:blipFill>
            <a:blip r:embed="rId8"/>
            <a:stretch>
              <a:fillRect l="0" t="0" r="0" b="0"/>
            </a:stretch>
          </a:blipFill>
        </p:spPr>
      </p:sp>
      <p:sp>
        <p:nvSpPr>
          <p:cNvPr name="TextBox 6" id="6"/>
          <p:cNvSpPr txBox="true"/>
          <p:nvPr/>
        </p:nvSpPr>
        <p:spPr>
          <a:xfrm rot="0">
            <a:off x="2692835" y="3792222"/>
            <a:ext cx="6635847" cy="3897332"/>
          </a:xfrm>
          <a:prstGeom prst="rect">
            <a:avLst/>
          </a:prstGeom>
        </p:spPr>
        <p:txBody>
          <a:bodyPr anchor="t" rtlCol="false" tIns="0" lIns="0" bIns="0" rIns="0">
            <a:spAutoFit/>
          </a:bodyPr>
          <a:lstStyle/>
          <a:p>
            <a:pPr algn="l">
              <a:lnSpc>
                <a:spcPts val="7642"/>
              </a:lnSpc>
            </a:pPr>
            <a:r>
              <a:rPr lang="en-US" sz="7566">
                <a:solidFill>
                  <a:srgbClr val="000000"/>
                </a:solidFill>
                <a:latin typeface="Poppins Bold"/>
                <a:ea typeface="Poppins Bold"/>
                <a:cs typeface="Poppins Bold"/>
                <a:sym typeface="Poppins Bold"/>
              </a:rPr>
              <a:t>Tailor-Your Personalized Email Generator</a:t>
            </a:r>
          </a:p>
        </p:txBody>
      </p:sp>
      <p:sp>
        <p:nvSpPr>
          <p:cNvPr name="TextBox 7" id="7"/>
          <p:cNvSpPr txBox="true"/>
          <p:nvPr/>
        </p:nvSpPr>
        <p:spPr>
          <a:xfrm rot="0">
            <a:off x="2692835" y="933450"/>
            <a:ext cx="12379098" cy="887095"/>
          </a:xfrm>
          <a:prstGeom prst="rect">
            <a:avLst/>
          </a:prstGeom>
        </p:spPr>
        <p:txBody>
          <a:bodyPr anchor="t" rtlCol="false" tIns="0" lIns="0" bIns="0" rIns="0">
            <a:spAutoFit/>
          </a:bodyPr>
          <a:lstStyle/>
          <a:p>
            <a:pPr algn="ctr">
              <a:lnSpc>
                <a:spcPts val="7279"/>
              </a:lnSpc>
            </a:pPr>
            <a:r>
              <a:rPr lang="en-US" sz="5199">
                <a:solidFill>
                  <a:srgbClr val="000000"/>
                </a:solidFill>
                <a:latin typeface="Amaranth"/>
                <a:ea typeface="Amaranth"/>
                <a:cs typeface="Amaranth"/>
                <a:sym typeface="Amaranth"/>
              </a:rPr>
              <a:t>Prachi Shoree - E23CSEU0610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9713" y="486087"/>
            <a:ext cx="8908575" cy="1085226"/>
          </a:xfrm>
          <a:custGeom>
            <a:avLst/>
            <a:gdLst/>
            <a:ahLst/>
            <a:cxnLst/>
            <a:rect r="r" b="b" t="t" l="l"/>
            <a:pathLst>
              <a:path h="1085226" w="8908575">
                <a:moveTo>
                  <a:pt x="0" y="0"/>
                </a:moveTo>
                <a:lnTo>
                  <a:pt x="8908574" y="0"/>
                </a:lnTo>
                <a:lnTo>
                  <a:pt x="8908574" y="1085226"/>
                </a:lnTo>
                <a:lnTo>
                  <a:pt x="0" y="1085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2424" y="299201"/>
            <a:ext cx="3273444" cy="1389666"/>
            <a:chOff x="0" y="0"/>
            <a:chExt cx="4364592" cy="1852888"/>
          </a:xfrm>
        </p:grpSpPr>
        <p:sp>
          <p:nvSpPr>
            <p:cNvPr name="Freeform 5" id="5"/>
            <p:cNvSpPr/>
            <p:nvPr/>
          </p:nvSpPr>
          <p:spPr>
            <a:xfrm flipH="false" flipV="false" rot="0">
              <a:off x="0" y="0"/>
              <a:ext cx="1796952" cy="1852888"/>
            </a:xfrm>
            <a:custGeom>
              <a:avLst/>
              <a:gdLst/>
              <a:ahLst/>
              <a:cxnLst/>
              <a:rect r="r" b="b" t="t" l="l"/>
              <a:pathLst>
                <a:path h="1852888" w="1796952">
                  <a:moveTo>
                    <a:pt x="0" y="0"/>
                  </a:moveTo>
                  <a:lnTo>
                    <a:pt x="1796952" y="0"/>
                  </a:lnTo>
                  <a:lnTo>
                    <a:pt x="1796952" y="1852888"/>
                  </a:lnTo>
                  <a:lnTo>
                    <a:pt x="0" y="1852888"/>
                  </a:lnTo>
                  <a:lnTo>
                    <a:pt x="0" y="0"/>
                  </a:lnTo>
                  <a:close/>
                </a:path>
              </a:pathLst>
            </a:custGeom>
            <a:blipFill>
              <a:blip r:embed="rId6"/>
              <a:stretch>
                <a:fillRect l="0" t="0" r="0" b="0"/>
              </a:stretch>
            </a:blipFill>
          </p:spPr>
        </p:sp>
        <p:sp>
          <p:nvSpPr>
            <p:cNvPr name="TextBox 6" id="6"/>
            <p:cNvSpPr txBox="true"/>
            <p:nvPr/>
          </p:nvSpPr>
          <p:spPr>
            <a:xfrm rot="0">
              <a:off x="1501142" y="844273"/>
              <a:ext cx="2863450" cy="490376"/>
            </a:xfrm>
            <a:prstGeom prst="rect">
              <a:avLst/>
            </a:prstGeom>
          </p:spPr>
          <p:txBody>
            <a:bodyPr anchor="t" rtlCol="false" tIns="0" lIns="0" bIns="0" rIns="0">
              <a:spAutoFit/>
            </a:bodyPr>
            <a:lstStyle/>
            <a:p>
              <a:pPr algn="l">
                <a:lnSpc>
                  <a:spcPts val="2686"/>
                </a:lnSpc>
              </a:pPr>
              <a:r>
                <a:rPr lang="en-US" sz="2660">
                  <a:solidFill>
                    <a:srgbClr val="000000"/>
                  </a:solidFill>
                  <a:latin typeface="Berkshire Swash"/>
                  <a:ea typeface="Berkshire Swash"/>
                  <a:cs typeface="Berkshire Swash"/>
                  <a:sym typeface="Berkshire Swash"/>
                </a:rPr>
                <a:t>Tailor</a:t>
              </a:r>
            </a:p>
          </p:txBody>
        </p:sp>
      </p:grpSp>
      <p:sp>
        <p:nvSpPr>
          <p:cNvPr name="Freeform 7" id="7"/>
          <p:cNvSpPr/>
          <p:nvPr/>
        </p:nvSpPr>
        <p:spPr>
          <a:xfrm flipH="false" flipV="false" rot="0">
            <a:off x="665373" y="1981523"/>
            <a:ext cx="16879372" cy="7426923"/>
          </a:xfrm>
          <a:custGeom>
            <a:avLst/>
            <a:gdLst/>
            <a:ahLst/>
            <a:cxnLst/>
            <a:rect r="r" b="b" t="t" l="l"/>
            <a:pathLst>
              <a:path h="7426923" w="16879372">
                <a:moveTo>
                  <a:pt x="0" y="0"/>
                </a:moveTo>
                <a:lnTo>
                  <a:pt x="16879372" y="0"/>
                </a:lnTo>
                <a:lnTo>
                  <a:pt x="16879372" y="7426924"/>
                </a:lnTo>
                <a:lnTo>
                  <a:pt x="0" y="7426924"/>
                </a:lnTo>
                <a:lnTo>
                  <a:pt x="0" y="0"/>
                </a:lnTo>
                <a:close/>
              </a:path>
            </a:pathLst>
          </a:custGeom>
          <a:blipFill>
            <a:blip r:embed="rId7"/>
            <a:stretch>
              <a:fillRect l="0" t="0" r="0" b="0"/>
            </a:stretch>
          </a:blipFill>
        </p:spPr>
      </p:sp>
      <p:sp>
        <p:nvSpPr>
          <p:cNvPr name="TextBox 8" id="8"/>
          <p:cNvSpPr txBox="true"/>
          <p:nvPr/>
        </p:nvSpPr>
        <p:spPr>
          <a:xfrm rot="0">
            <a:off x="5680962" y="716155"/>
            <a:ext cx="6926077" cy="720339"/>
          </a:xfrm>
          <a:prstGeom prst="rect">
            <a:avLst/>
          </a:prstGeom>
        </p:spPr>
        <p:txBody>
          <a:bodyPr anchor="t" rtlCol="false" tIns="0" lIns="0" bIns="0" rIns="0">
            <a:spAutoFit/>
          </a:bodyPr>
          <a:lstStyle/>
          <a:p>
            <a:pPr algn="ctr">
              <a:lnSpc>
                <a:spcPts val="5432"/>
              </a:lnSpc>
            </a:pPr>
            <a:r>
              <a:rPr lang="en-US" sz="5378">
                <a:solidFill>
                  <a:srgbClr val="000000"/>
                </a:solidFill>
                <a:latin typeface="Poppins Bold"/>
                <a:ea typeface="Poppins Bold"/>
                <a:cs typeface="Poppins Bold"/>
                <a:sym typeface="Poppins Bold"/>
              </a:rPr>
              <a:t>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9713" y="486087"/>
            <a:ext cx="8908575" cy="1085226"/>
          </a:xfrm>
          <a:custGeom>
            <a:avLst/>
            <a:gdLst/>
            <a:ahLst/>
            <a:cxnLst/>
            <a:rect r="r" b="b" t="t" l="l"/>
            <a:pathLst>
              <a:path h="1085226" w="8908575">
                <a:moveTo>
                  <a:pt x="0" y="0"/>
                </a:moveTo>
                <a:lnTo>
                  <a:pt x="8908574" y="0"/>
                </a:lnTo>
                <a:lnTo>
                  <a:pt x="8908574" y="1085226"/>
                </a:lnTo>
                <a:lnTo>
                  <a:pt x="0" y="1085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2424" y="299201"/>
            <a:ext cx="3273444" cy="1389666"/>
            <a:chOff x="0" y="0"/>
            <a:chExt cx="4364592" cy="1852888"/>
          </a:xfrm>
        </p:grpSpPr>
        <p:sp>
          <p:nvSpPr>
            <p:cNvPr name="Freeform 5" id="5"/>
            <p:cNvSpPr/>
            <p:nvPr/>
          </p:nvSpPr>
          <p:spPr>
            <a:xfrm flipH="false" flipV="false" rot="0">
              <a:off x="0" y="0"/>
              <a:ext cx="1796952" cy="1852888"/>
            </a:xfrm>
            <a:custGeom>
              <a:avLst/>
              <a:gdLst/>
              <a:ahLst/>
              <a:cxnLst/>
              <a:rect r="r" b="b" t="t" l="l"/>
              <a:pathLst>
                <a:path h="1852888" w="1796952">
                  <a:moveTo>
                    <a:pt x="0" y="0"/>
                  </a:moveTo>
                  <a:lnTo>
                    <a:pt x="1796952" y="0"/>
                  </a:lnTo>
                  <a:lnTo>
                    <a:pt x="1796952" y="1852888"/>
                  </a:lnTo>
                  <a:lnTo>
                    <a:pt x="0" y="1852888"/>
                  </a:lnTo>
                  <a:lnTo>
                    <a:pt x="0" y="0"/>
                  </a:lnTo>
                  <a:close/>
                </a:path>
              </a:pathLst>
            </a:custGeom>
            <a:blipFill>
              <a:blip r:embed="rId6"/>
              <a:stretch>
                <a:fillRect l="0" t="0" r="0" b="0"/>
              </a:stretch>
            </a:blipFill>
          </p:spPr>
        </p:sp>
        <p:sp>
          <p:nvSpPr>
            <p:cNvPr name="TextBox 6" id="6"/>
            <p:cNvSpPr txBox="true"/>
            <p:nvPr/>
          </p:nvSpPr>
          <p:spPr>
            <a:xfrm rot="0">
              <a:off x="1501142" y="844273"/>
              <a:ext cx="2863450" cy="490376"/>
            </a:xfrm>
            <a:prstGeom prst="rect">
              <a:avLst/>
            </a:prstGeom>
          </p:spPr>
          <p:txBody>
            <a:bodyPr anchor="t" rtlCol="false" tIns="0" lIns="0" bIns="0" rIns="0">
              <a:spAutoFit/>
            </a:bodyPr>
            <a:lstStyle/>
            <a:p>
              <a:pPr algn="l">
                <a:lnSpc>
                  <a:spcPts val="2686"/>
                </a:lnSpc>
              </a:pPr>
              <a:r>
                <a:rPr lang="en-US" sz="2660">
                  <a:solidFill>
                    <a:srgbClr val="000000"/>
                  </a:solidFill>
                  <a:latin typeface="Berkshire Swash"/>
                  <a:ea typeface="Berkshire Swash"/>
                  <a:cs typeface="Berkshire Swash"/>
                  <a:sym typeface="Berkshire Swash"/>
                </a:rPr>
                <a:t>Tailor</a:t>
              </a:r>
            </a:p>
          </p:txBody>
        </p:sp>
      </p:grpSp>
      <p:sp>
        <p:nvSpPr>
          <p:cNvPr name="Freeform 7" id="7"/>
          <p:cNvSpPr/>
          <p:nvPr/>
        </p:nvSpPr>
        <p:spPr>
          <a:xfrm flipH="false" flipV="false" rot="0">
            <a:off x="1973335" y="1923706"/>
            <a:ext cx="14341331" cy="7869805"/>
          </a:xfrm>
          <a:custGeom>
            <a:avLst/>
            <a:gdLst/>
            <a:ahLst/>
            <a:cxnLst/>
            <a:rect r="r" b="b" t="t" l="l"/>
            <a:pathLst>
              <a:path h="7869805" w="14341331">
                <a:moveTo>
                  <a:pt x="0" y="0"/>
                </a:moveTo>
                <a:lnTo>
                  <a:pt x="14341330" y="0"/>
                </a:lnTo>
                <a:lnTo>
                  <a:pt x="14341330" y="7869806"/>
                </a:lnTo>
                <a:lnTo>
                  <a:pt x="0" y="7869806"/>
                </a:lnTo>
                <a:lnTo>
                  <a:pt x="0" y="0"/>
                </a:lnTo>
                <a:close/>
              </a:path>
            </a:pathLst>
          </a:custGeom>
          <a:blipFill>
            <a:blip r:embed="rId7"/>
            <a:stretch>
              <a:fillRect l="0" t="0" r="0" b="0"/>
            </a:stretch>
          </a:blipFill>
        </p:spPr>
      </p:sp>
      <p:sp>
        <p:nvSpPr>
          <p:cNvPr name="TextBox 8" id="8"/>
          <p:cNvSpPr txBox="true"/>
          <p:nvPr/>
        </p:nvSpPr>
        <p:spPr>
          <a:xfrm rot="0">
            <a:off x="5680962" y="716155"/>
            <a:ext cx="6926077" cy="720339"/>
          </a:xfrm>
          <a:prstGeom prst="rect">
            <a:avLst/>
          </a:prstGeom>
        </p:spPr>
        <p:txBody>
          <a:bodyPr anchor="t" rtlCol="false" tIns="0" lIns="0" bIns="0" rIns="0">
            <a:spAutoFit/>
          </a:bodyPr>
          <a:lstStyle/>
          <a:p>
            <a:pPr algn="ctr">
              <a:lnSpc>
                <a:spcPts val="5432"/>
              </a:lnSpc>
            </a:pPr>
            <a:r>
              <a:rPr lang="en-US" sz="5378">
                <a:solidFill>
                  <a:srgbClr val="000000"/>
                </a:solidFill>
                <a:latin typeface="Poppins Bold"/>
                <a:ea typeface="Poppins Bold"/>
                <a:cs typeface="Poppins Bold"/>
                <a:sym typeface="Poppins Bold"/>
              </a:rPr>
              <a:t>MailBox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0174" y="755231"/>
            <a:ext cx="17069126" cy="7634555"/>
          </a:xfrm>
          <a:custGeom>
            <a:avLst/>
            <a:gdLst/>
            <a:ahLst/>
            <a:cxnLst/>
            <a:rect r="r" b="b" t="t" l="l"/>
            <a:pathLst>
              <a:path h="7634555" w="17069126">
                <a:moveTo>
                  <a:pt x="0" y="0"/>
                </a:moveTo>
                <a:lnTo>
                  <a:pt x="17069126" y="0"/>
                </a:lnTo>
                <a:lnTo>
                  <a:pt x="17069126" y="7634555"/>
                </a:lnTo>
                <a:lnTo>
                  <a:pt x="0" y="7634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85324" y="4340421"/>
            <a:ext cx="7402676" cy="5946579"/>
          </a:xfrm>
          <a:custGeom>
            <a:avLst/>
            <a:gdLst/>
            <a:ahLst/>
            <a:cxnLst/>
            <a:rect r="r" b="b" t="t" l="l"/>
            <a:pathLst>
              <a:path h="5946579" w="7402676">
                <a:moveTo>
                  <a:pt x="0" y="0"/>
                </a:moveTo>
                <a:lnTo>
                  <a:pt x="7402676" y="0"/>
                </a:lnTo>
                <a:lnTo>
                  <a:pt x="7402676" y="5946579"/>
                </a:lnTo>
                <a:lnTo>
                  <a:pt x="0" y="5946579"/>
                </a:lnTo>
                <a:lnTo>
                  <a:pt x="0" y="0"/>
                </a:lnTo>
                <a:close/>
              </a:path>
            </a:pathLst>
          </a:custGeom>
          <a:blipFill>
            <a:blip r:embed="rId6"/>
            <a:stretch>
              <a:fillRect l="-21204" t="0" r="-22675" b="-2093"/>
            </a:stretch>
          </a:blipFill>
        </p:spPr>
      </p:sp>
      <p:sp>
        <p:nvSpPr>
          <p:cNvPr name="TextBox 5" id="5"/>
          <p:cNvSpPr txBox="true"/>
          <p:nvPr/>
        </p:nvSpPr>
        <p:spPr>
          <a:xfrm rot="0">
            <a:off x="2628448" y="1545478"/>
            <a:ext cx="7743569" cy="582957"/>
          </a:xfrm>
          <a:prstGeom prst="rect">
            <a:avLst/>
          </a:prstGeom>
        </p:spPr>
        <p:txBody>
          <a:bodyPr anchor="t" rtlCol="false" tIns="0" lIns="0" bIns="0" rIns="0">
            <a:spAutoFit/>
          </a:bodyPr>
          <a:lstStyle/>
          <a:p>
            <a:pPr algn="ctr">
              <a:lnSpc>
                <a:spcPts val="4466"/>
              </a:lnSpc>
            </a:pPr>
            <a:r>
              <a:rPr lang="en-US" sz="4422">
                <a:solidFill>
                  <a:srgbClr val="000000"/>
                </a:solidFill>
                <a:latin typeface="Poppins Bold"/>
                <a:ea typeface="Poppins Bold"/>
                <a:cs typeface="Poppins Bold"/>
                <a:sym typeface="Poppins Bold"/>
              </a:rPr>
              <a:t>Future Works &amp; Scope</a:t>
            </a:r>
          </a:p>
        </p:txBody>
      </p:sp>
      <p:sp>
        <p:nvSpPr>
          <p:cNvPr name="Freeform 6" id="6"/>
          <p:cNvSpPr/>
          <p:nvPr/>
        </p:nvSpPr>
        <p:spPr>
          <a:xfrm flipH="false" flipV="false" rot="0">
            <a:off x="838317" y="8783327"/>
            <a:ext cx="829318" cy="474973"/>
          </a:xfrm>
          <a:custGeom>
            <a:avLst/>
            <a:gdLst/>
            <a:ahLst/>
            <a:cxnLst/>
            <a:rect r="r" b="b" t="t" l="l"/>
            <a:pathLst>
              <a:path h="474973" w="829318">
                <a:moveTo>
                  <a:pt x="0" y="0"/>
                </a:moveTo>
                <a:lnTo>
                  <a:pt x="829317" y="0"/>
                </a:lnTo>
                <a:lnTo>
                  <a:pt x="829317" y="474973"/>
                </a:lnTo>
                <a:lnTo>
                  <a:pt x="0" y="4749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3355500"/>
            <a:ext cx="13209728" cy="3798570"/>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Cardo Bold"/>
                <a:ea typeface="Cardo Bold"/>
                <a:cs typeface="Cardo Bold"/>
                <a:sym typeface="Cardo Bold"/>
              </a:rPr>
              <a:t>1.</a:t>
            </a:r>
            <a:r>
              <a:rPr lang="en-US" b="true" sz="2699">
                <a:solidFill>
                  <a:srgbClr val="000000"/>
                </a:solidFill>
                <a:latin typeface="Cardo Bold"/>
                <a:ea typeface="Cardo Bold"/>
                <a:cs typeface="Cardo Bold"/>
                <a:sym typeface="Cardo Bold"/>
              </a:rPr>
              <a:t>Frontend Integration:</a:t>
            </a:r>
            <a:r>
              <a:rPr lang="en-US" sz="2699">
                <a:solidFill>
                  <a:srgbClr val="000000"/>
                </a:solidFill>
                <a:latin typeface="Cardo"/>
                <a:ea typeface="Cardo"/>
                <a:cs typeface="Cardo"/>
                <a:sym typeface="Cardo"/>
              </a:rPr>
              <a:t> Develop a user-friendly interface for dataset upload, real-time email preview, and dispatch control using frameworks like React.js or Vue.js.</a:t>
            </a:r>
          </a:p>
          <a:p>
            <a:pPr algn="l">
              <a:lnSpc>
                <a:spcPts val="3779"/>
              </a:lnSpc>
              <a:spcBef>
                <a:spcPct val="0"/>
              </a:spcBef>
            </a:pPr>
            <a:r>
              <a:rPr lang="en-US" b="true" sz="2699">
                <a:solidFill>
                  <a:srgbClr val="000000"/>
                </a:solidFill>
                <a:latin typeface="Cardo Bold"/>
                <a:ea typeface="Cardo Bold"/>
                <a:cs typeface="Cardo Bold"/>
                <a:sym typeface="Cardo Bold"/>
              </a:rPr>
              <a:t>2.Multi-Platform Integration:</a:t>
            </a:r>
            <a:r>
              <a:rPr lang="en-US" sz="2699">
                <a:solidFill>
                  <a:srgbClr val="000000"/>
                </a:solidFill>
                <a:latin typeface="Cardo"/>
                <a:ea typeface="Cardo"/>
                <a:cs typeface="Cardo"/>
                <a:sym typeface="Cardo"/>
              </a:rPr>
              <a:t> Connect Tailor with Gmail, Outlook, and messaging platforms like WhatsApp and Slack.</a:t>
            </a:r>
          </a:p>
          <a:p>
            <a:pPr algn="l">
              <a:lnSpc>
                <a:spcPts val="3779"/>
              </a:lnSpc>
              <a:spcBef>
                <a:spcPct val="0"/>
              </a:spcBef>
            </a:pPr>
            <a:r>
              <a:rPr lang="en-US" b="true" sz="2699">
                <a:solidFill>
                  <a:srgbClr val="000000"/>
                </a:solidFill>
                <a:latin typeface="Cardo Bold"/>
                <a:ea typeface="Cardo Bold"/>
                <a:cs typeface="Cardo Bold"/>
                <a:sym typeface="Cardo Bold"/>
              </a:rPr>
              <a:t>3.Analytics &amp; Tracking:</a:t>
            </a:r>
            <a:r>
              <a:rPr lang="en-US" sz="2699">
                <a:solidFill>
                  <a:srgbClr val="000000"/>
                </a:solidFill>
                <a:latin typeface="Cardo"/>
                <a:ea typeface="Cardo"/>
                <a:cs typeface="Cardo"/>
                <a:sym typeface="Cardo"/>
              </a:rPr>
              <a:t> Add performance dashboards to track email open rates, clicks, and engagement metrics.</a:t>
            </a:r>
          </a:p>
          <a:p>
            <a:pPr algn="l">
              <a:lnSpc>
                <a:spcPts val="3779"/>
              </a:lnSpc>
              <a:spcBef>
                <a:spcPct val="0"/>
              </a:spcBef>
            </a:pPr>
            <a:r>
              <a:rPr lang="en-US" sz="2699">
                <a:solidFill>
                  <a:srgbClr val="000000"/>
                </a:solidFill>
                <a:latin typeface="Cardo"/>
                <a:ea typeface="Cardo"/>
                <a:cs typeface="Cardo"/>
                <a:sym typeface="Cardo"/>
              </a:rPr>
              <a:t>4.</a:t>
            </a:r>
            <a:r>
              <a:rPr lang="en-US" b="true" sz="2699">
                <a:solidFill>
                  <a:srgbClr val="000000"/>
                </a:solidFill>
                <a:latin typeface="Cardo Bold"/>
                <a:ea typeface="Cardo Bold"/>
                <a:cs typeface="Cardo Bold"/>
                <a:sym typeface="Cardo Bold"/>
              </a:rPr>
              <a:t>Enhanced NLP Features: </a:t>
            </a:r>
            <a:r>
              <a:rPr lang="en-US" sz="2699">
                <a:solidFill>
                  <a:srgbClr val="000000"/>
                </a:solidFill>
                <a:latin typeface="Cardo"/>
                <a:ea typeface="Cardo"/>
                <a:cs typeface="Cardo"/>
                <a:sym typeface="Cardo"/>
              </a:rPr>
              <a:t>Expand language support and fine-tune models for industry-specific email personalization.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2652941" y="2762449"/>
            <a:ext cx="6391996" cy="5450629"/>
          </a:xfrm>
          <a:custGeom>
            <a:avLst/>
            <a:gdLst/>
            <a:ahLst/>
            <a:cxnLst/>
            <a:rect r="r" b="b" t="t" l="l"/>
            <a:pathLst>
              <a:path h="5450629" w="6391996">
                <a:moveTo>
                  <a:pt x="0" y="0"/>
                </a:moveTo>
                <a:lnTo>
                  <a:pt x="6391996" y="0"/>
                </a:lnTo>
                <a:lnTo>
                  <a:pt x="6391996" y="5450629"/>
                </a:lnTo>
                <a:lnTo>
                  <a:pt x="0" y="5450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6298" y="708160"/>
            <a:ext cx="14695404" cy="8870680"/>
          </a:xfrm>
          <a:custGeom>
            <a:avLst/>
            <a:gdLst/>
            <a:ahLst/>
            <a:cxnLst/>
            <a:rect r="r" b="b" t="t" l="l"/>
            <a:pathLst>
              <a:path h="8870680" w="14695404">
                <a:moveTo>
                  <a:pt x="0" y="0"/>
                </a:moveTo>
                <a:lnTo>
                  <a:pt x="14695404" y="0"/>
                </a:lnTo>
                <a:lnTo>
                  <a:pt x="14695404" y="8870680"/>
                </a:lnTo>
                <a:lnTo>
                  <a:pt x="0" y="8870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07740" y="4032608"/>
            <a:ext cx="4682398" cy="3626356"/>
          </a:xfrm>
          <a:prstGeom prst="rect">
            <a:avLst/>
          </a:prstGeom>
        </p:spPr>
        <p:txBody>
          <a:bodyPr anchor="t" rtlCol="false" tIns="0" lIns="0" bIns="0" rIns="0">
            <a:spAutoFit/>
          </a:bodyPr>
          <a:lstStyle/>
          <a:p>
            <a:pPr algn="l">
              <a:lnSpc>
                <a:spcPts val="7064"/>
              </a:lnSpc>
            </a:pPr>
            <a:r>
              <a:rPr lang="en-US" sz="6994">
                <a:solidFill>
                  <a:srgbClr val="000000"/>
                </a:solidFill>
                <a:latin typeface="Poppins Bold"/>
                <a:ea typeface="Poppins Bold"/>
                <a:cs typeface="Poppins Bold"/>
                <a:sym typeface="Poppins Bold"/>
              </a:rPr>
              <a:t>Let’s Move To Code Window</a:t>
            </a:r>
          </a:p>
        </p:txBody>
      </p:sp>
      <p:sp>
        <p:nvSpPr>
          <p:cNvPr name="Freeform 5" id="5"/>
          <p:cNvSpPr/>
          <p:nvPr/>
        </p:nvSpPr>
        <p:spPr>
          <a:xfrm flipH="false" flipV="false" rot="0">
            <a:off x="9448131" y="3908783"/>
            <a:ext cx="5929352" cy="722303"/>
          </a:xfrm>
          <a:custGeom>
            <a:avLst/>
            <a:gdLst/>
            <a:ahLst/>
            <a:cxnLst/>
            <a:rect r="r" b="b" t="t" l="l"/>
            <a:pathLst>
              <a:path h="722303" w="5929352">
                <a:moveTo>
                  <a:pt x="0" y="0"/>
                </a:moveTo>
                <a:lnTo>
                  <a:pt x="5929353" y="0"/>
                </a:lnTo>
                <a:lnTo>
                  <a:pt x="5929353" y="722302"/>
                </a:lnTo>
                <a:lnTo>
                  <a:pt x="0" y="722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790354" y="4104250"/>
            <a:ext cx="4609845" cy="324129"/>
          </a:xfrm>
          <a:prstGeom prst="rect">
            <a:avLst/>
          </a:prstGeom>
        </p:spPr>
        <p:txBody>
          <a:bodyPr anchor="t" rtlCol="false" tIns="0" lIns="0" bIns="0" rIns="0">
            <a:spAutoFit/>
          </a:bodyPr>
          <a:lstStyle/>
          <a:p>
            <a:pPr algn="l">
              <a:lnSpc>
                <a:spcPts val="2403"/>
              </a:lnSpc>
            </a:pPr>
            <a:r>
              <a:rPr lang="en-US" sz="2379">
                <a:solidFill>
                  <a:srgbClr val="000000"/>
                </a:solidFill>
                <a:latin typeface="Poppins Bold"/>
                <a:ea typeface="Poppins Bold"/>
                <a:cs typeface="Poppins Bold"/>
                <a:sym typeface="Poppins Bold"/>
              </a:rPr>
              <a:t>E23CSEU0610</a:t>
            </a:r>
          </a:p>
        </p:txBody>
      </p:sp>
      <p:sp>
        <p:nvSpPr>
          <p:cNvPr name="Freeform 7" id="7"/>
          <p:cNvSpPr/>
          <p:nvPr/>
        </p:nvSpPr>
        <p:spPr>
          <a:xfrm flipH="false" flipV="false" rot="0">
            <a:off x="9448131" y="5126612"/>
            <a:ext cx="5929352" cy="722303"/>
          </a:xfrm>
          <a:custGeom>
            <a:avLst/>
            <a:gdLst/>
            <a:ahLst/>
            <a:cxnLst/>
            <a:rect r="r" b="b" t="t" l="l"/>
            <a:pathLst>
              <a:path h="722303" w="5929352">
                <a:moveTo>
                  <a:pt x="0" y="0"/>
                </a:moveTo>
                <a:lnTo>
                  <a:pt x="5929353" y="0"/>
                </a:lnTo>
                <a:lnTo>
                  <a:pt x="5929353" y="722303"/>
                </a:lnTo>
                <a:lnTo>
                  <a:pt x="0" y="722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448131" y="6344442"/>
            <a:ext cx="5929352" cy="722303"/>
          </a:xfrm>
          <a:custGeom>
            <a:avLst/>
            <a:gdLst/>
            <a:ahLst/>
            <a:cxnLst/>
            <a:rect r="r" b="b" t="t" l="l"/>
            <a:pathLst>
              <a:path h="722303" w="5929352">
                <a:moveTo>
                  <a:pt x="0" y="0"/>
                </a:moveTo>
                <a:lnTo>
                  <a:pt x="5929353" y="0"/>
                </a:lnTo>
                <a:lnTo>
                  <a:pt x="5929353" y="722303"/>
                </a:lnTo>
                <a:lnTo>
                  <a:pt x="0" y="722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790354" y="5322080"/>
            <a:ext cx="4955495" cy="324129"/>
          </a:xfrm>
          <a:prstGeom prst="rect">
            <a:avLst/>
          </a:prstGeom>
        </p:spPr>
        <p:txBody>
          <a:bodyPr anchor="t" rtlCol="false" tIns="0" lIns="0" bIns="0" rIns="0">
            <a:spAutoFit/>
          </a:bodyPr>
          <a:lstStyle/>
          <a:p>
            <a:pPr algn="l">
              <a:lnSpc>
                <a:spcPts val="2403"/>
              </a:lnSpc>
            </a:pPr>
            <a:r>
              <a:rPr lang="en-US" sz="2379">
                <a:solidFill>
                  <a:srgbClr val="000000"/>
                </a:solidFill>
                <a:latin typeface="Poppins Bold"/>
                <a:ea typeface="Poppins Bold"/>
                <a:cs typeface="Poppins Bold"/>
                <a:sym typeface="Poppins Bold"/>
              </a:rPr>
              <a:t>testprojectdaa@gmail.com</a:t>
            </a:r>
          </a:p>
        </p:txBody>
      </p:sp>
      <p:sp>
        <p:nvSpPr>
          <p:cNvPr name="TextBox 10" id="10"/>
          <p:cNvSpPr txBox="true"/>
          <p:nvPr/>
        </p:nvSpPr>
        <p:spPr>
          <a:xfrm rot="0">
            <a:off x="9790354" y="6562579"/>
            <a:ext cx="4955495" cy="324129"/>
          </a:xfrm>
          <a:prstGeom prst="rect">
            <a:avLst/>
          </a:prstGeom>
        </p:spPr>
        <p:txBody>
          <a:bodyPr anchor="t" rtlCol="false" tIns="0" lIns="0" bIns="0" rIns="0">
            <a:spAutoFit/>
          </a:bodyPr>
          <a:lstStyle/>
          <a:p>
            <a:pPr algn="l">
              <a:lnSpc>
                <a:spcPts val="2403"/>
              </a:lnSpc>
            </a:pPr>
            <a:r>
              <a:rPr lang="en-US" sz="2379">
                <a:solidFill>
                  <a:srgbClr val="000000"/>
                </a:solidFill>
                <a:latin typeface="Poppins Bold"/>
                <a:ea typeface="Poppins Bold"/>
                <a:cs typeface="Poppins Bold"/>
                <a:sym typeface="Poppins Bold"/>
              </a:rPr>
              <a:t>www.comingsoon.com</a:t>
            </a:r>
          </a:p>
        </p:txBody>
      </p:sp>
      <p:grpSp>
        <p:nvGrpSpPr>
          <p:cNvPr name="Group 11" id="11"/>
          <p:cNvGrpSpPr/>
          <p:nvPr/>
        </p:nvGrpSpPr>
        <p:grpSpPr>
          <a:xfrm rot="0">
            <a:off x="10850677" y="2299285"/>
            <a:ext cx="3124262" cy="1326334"/>
            <a:chOff x="0" y="0"/>
            <a:chExt cx="4165682" cy="1768445"/>
          </a:xfrm>
        </p:grpSpPr>
        <p:sp>
          <p:nvSpPr>
            <p:cNvPr name="Freeform 12" id="12"/>
            <p:cNvSpPr/>
            <p:nvPr/>
          </p:nvSpPr>
          <p:spPr>
            <a:xfrm flipH="false" flipV="false" rot="0">
              <a:off x="0" y="0"/>
              <a:ext cx="1715058" cy="1768445"/>
            </a:xfrm>
            <a:custGeom>
              <a:avLst/>
              <a:gdLst/>
              <a:ahLst/>
              <a:cxnLst/>
              <a:rect r="r" b="b" t="t" l="l"/>
              <a:pathLst>
                <a:path h="1768445" w="1715058">
                  <a:moveTo>
                    <a:pt x="0" y="0"/>
                  </a:moveTo>
                  <a:lnTo>
                    <a:pt x="1715058" y="0"/>
                  </a:lnTo>
                  <a:lnTo>
                    <a:pt x="1715058" y="1768445"/>
                  </a:lnTo>
                  <a:lnTo>
                    <a:pt x="0" y="1768445"/>
                  </a:lnTo>
                  <a:lnTo>
                    <a:pt x="0" y="0"/>
                  </a:lnTo>
                  <a:close/>
                </a:path>
              </a:pathLst>
            </a:custGeom>
            <a:blipFill>
              <a:blip r:embed="rId8"/>
              <a:stretch>
                <a:fillRect l="0" t="0" r="0" b="0"/>
              </a:stretch>
            </a:blipFill>
          </p:spPr>
        </p:sp>
        <p:sp>
          <p:nvSpPr>
            <p:cNvPr name="TextBox 13" id="13"/>
            <p:cNvSpPr txBox="true"/>
            <p:nvPr/>
          </p:nvSpPr>
          <p:spPr>
            <a:xfrm rot="0">
              <a:off x="1432729" y="798442"/>
              <a:ext cx="2732953" cy="475382"/>
            </a:xfrm>
            <a:prstGeom prst="rect">
              <a:avLst/>
            </a:prstGeom>
          </p:spPr>
          <p:txBody>
            <a:bodyPr anchor="t" rtlCol="false" tIns="0" lIns="0" bIns="0" rIns="0">
              <a:spAutoFit/>
            </a:bodyPr>
            <a:lstStyle/>
            <a:p>
              <a:pPr algn="l">
                <a:lnSpc>
                  <a:spcPts val="2564"/>
                </a:lnSpc>
              </a:pPr>
              <a:r>
                <a:rPr lang="en-US" sz="2538">
                  <a:solidFill>
                    <a:srgbClr val="000000"/>
                  </a:solidFill>
                  <a:latin typeface="Berkshire Swash"/>
                  <a:ea typeface="Berkshire Swash"/>
                  <a:cs typeface="Berkshire Swash"/>
                  <a:sym typeface="Berkshire Swash"/>
                </a:rPr>
                <a:t>Tailor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14750" y="1299774"/>
            <a:ext cx="8503306" cy="8612925"/>
          </a:xfrm>
          <a:custGeom>
            <a:avLst/>
            <a:gdLst/>
            <a:ahLst/>
            <a:cxnLst/>
            <a:rect r="r" b="b" t="t" l="l"/>
            <a:pathLst>
              <a:path h="8612925" w="8503306">
                <a:moveTo>
                  <a:pt x="0" y="0"/>
                </a:moveTo>
                <a:lnTo>
                  <a:pt x="8503306" y="0"/>
                </a:lnTo>
                <a:lnTo>
                  <a:pt x="8503306" y="8612926"/>
                </a:lnTo>
                <a:lnTo>
                  <a:pt x="0" y="8612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74110" y="2078497"/>
            <a:ext cx="2581102" cy="4114800"/>
          </a:xfrm>
          <a:custGeom>
            <a:avLst/>
            <a:gdLst/>
            <a:ahLst/>
            <a:cxnLst/>
            <a:rect r="r" b="b" t="t" l="l"/>
            <a:pathLst>
              <a:path h="4114800" w="2581102">
                <a:moveTo>
                  <a:pt x="0" y="0"/>
                </a:moveTo>
                <a:lnTo>
                  <a:pt x="2581102" y="0"/>
                </a:lnTo>
                <a:lnTo>
                  <a:pt x="25811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73521" y="1788706"/>
            <a:ext cx="8640000" cy="8229600"/>
          </a:xfrm>
          <a:custGeom>
            <a:avLst/>
            <a:gdLst/>
            <a:ahLst/>
            <a:cxnLst/>
            <a:rect r="r" b="b" t="t" l="l"/>
            <a:pathLst>
              <a:path h="8229600" w="8640000">
                <a:moveTo>
                  <a:pt x="0" y="0"/>
                </a:moveTo>
                <a:lnTo>
                  <a:pt x="8640000" y="0"/>
                </a:lnTo>
                <a:lnTo>
                  <a:pt x="8640000" y="8229600"/>
                </a:lnTo>
                <a:lnTo>
                  <a:pt x="0" y="8229600"/>
                </a:lnTo>
                <a:lnTo>
                  <a:pt x="0" y="0"/>
                </a:lnTo>
                <a:close/>
              </a:path>
            </a:pathLst>
          </a:custGeom>
          <a:blipFill>
            <a:blip r:embed="rId8"/>
            <a:stretch>
              <a:fillRect l="0" t="0" r="0" b="0"/>
            </a:stretch>
          </a:blipFill>
        </p:spPr>
      </p:sp>
      <p:sp>
        <p:nvSpPr>
          <p:cNvPr name="Freeform 6" id="6"/>
          <p:cNvSpPr/>
          <p:nvPr/>
        </p:nvSpPr>
        <p:spPr>
          <a:xfrm flipH="false" flipV="false" rot="0">
            <a:off x="16844641" y="9103867"/>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9144000" y="2947048"/>
            <a:ext cx="7374056" cy="720189"/>
          </a:xfrm>
          <a:prstGeom prst="rect">
            <a:avLst/>
          </a:prstGeom>
        </p:spPr>
        <p:txBody>
          <a:bodyPr anchor="t" rtlCol="false" tIns="0" lIns="0" bIns="0" rIns="0">
            <a:spAutoFit/>
          </a:bodyPr>
          <a:lstStyle/>
          <a:p>
            <a:pPr algn="l">
              <a:lnSpc>
                <a:spcPts val="5432"/>
              </a:lnSpc>
            </a:pPr>
            <a:r>
              <a:rPr lang="en-US" sz="5378">
                <a:solidFill>
                  <a:srgbClr val="000000"/>
                </a:solidFill>
                <a:latin typeface="Poppins Bold"/>
                <a:ea typeface="Poppins Bold"/>
                <a:cs typeface="Poppins Bold"/>
                <a:sym typeface="Poppins Bold"/>
              </a:rPr>
              <a:t>Problem Statement</a:t>
            </a:r>
          </a:p>
        </p:txBody>
      </p:sp>
      <p:sp>
        <p:nvSpPr>
          <p:cNvPr name="TextBox 8" id="8"/>
          <p:cNvSpPr txBox="true"/>
          <p:nvPr/>
        </p:nvSpPr>
        <p:spPr>
          <a:xfrm rot="0">
            <a:off x="9144000" y="3856147"/>
            <a:ext cx="6605682" cy="4849216"/>
          </a:xfrm>
          <a:prstGeom prst="rect">
            <a:avLst/>
          </a:prstGeom>
        </p:spPr>
        <p:txBody>
          <a:bodyPr anchor="t" rtlCol="false" tIns="0" lIns="0" bIns="0" rIns="0">
            <a:spAutoFit/>
          </a:bodyPr>
          <a:lstStyle/>
          <a:p>
            <a:pPr algn="l">
              <a:lnSpc>
                <a:spcPts val="2986"/>
              </a:lnSpc>
            </a:pPr>
            <a:r>
              <a:rPr lang="en-US" b="true" sz="2369">
                <a:solidFill>
                  <a:srgbClr val="000000"/>
                </a:solidFill>
                <a:latin typeface="Poppins Medium"/>
                <a:ea typeface="Poppins Medium"/>
                <a:cs typeface="Poppins Medium"/>
                <a:sym typeface="Poppins Medium"/>
              </a:rPr>
              <a:t>In schools, universities, and companies, there is a growing need to send personalized emails to different individuals, tailored to their specific needs and past interactions. Existing methods, often relying on static templates or limited segmentation, result in generic, impersonal communication. Crafting truly individualized emails, based on unique bios and past conversations, is time-consuming and inefficient on a large scale, leading to lower engagement and response rates.</a:t>
            </a:r>
          </a:p>
        </p:txBody>
      </p:sp>
      <p:grpSp>
        <p:nvGrpSpPr>
          <p:cNvPr name="Group 9" id="9"/>
          <p:cNvGrpSpPr/>
          <p:nvPr/>
        </p:nvGrpSpPr>
        <p:grpSpPr>
          <a:xfrm rot="0">
            <a:off x="570966" y="521569"/>
            <a:ext cx="3454950" cy="1466720"/>
            <a:chOff x="0" y="0"/>
            <a:chExt cx="4606600" cy="1955627"/>
          </a:xfrm>
        </p:grpSpPr>
        <p:sp>
          <p:nvSpPr>
            <p:cNvPr name="Freeform 10" id="10"/>
            <p:cNvSpPr/>
            <p:nvPr/>
          </p:nvSpPr>
          <p:spPr>
            <a:xfrm flipH="false" flipV="false" rot="0">
              <a:off x="0" y="0"/>
              <a:ext cx="1896589" cy="1955627"/>
            </a:xfrm>
            <a:custGeom>
              <a:avLst/>
              <a:gdLst/>
              <a:ahLst/>
              <a:cxnLst/>
              <a:rect r="r" b="b" t="t" l="l"/>
              <a:pathLst>
                <a:path h="1955627" w="1896589">
                  <a:moveTo>
                    <a:pt x="0" y="0"/>
                  </a:moveTo>
                  <a:lnTo>
                    <a:pt x="1896589" y="0"/>
                  </a:lnTo>
                  <a:lnTo>
                    <a:pt x="1896589" y="1955627"/>
                  </a:lnTo>
                  <a:lnTo>
                    <a:pt x="0" y="1955627"/>
                  </a:lnTo>
                  <a:lnTo>
                    <a:pt x="0" y="0"/>
                  </a:lnTo>
                  <a:close/>
                </a:path>
              </a:pathLst>
            </a:custGeom>
            <a:blipFill>
              <a:blip r:embed="rId11"/>
              <a:stretch>
                <a:fillRect l="0" t="0" r="0" b="0"/>
              </a:stretch>
            </a:blipFill>
          </p:spPr>
        </p:sp>
        <p:sp>
          <p:nvSpPr>
            <p:cNvPr name="TextBox 11" id="11"/>
            <p:cNvSpPr txBox="true"/>
            <p:nvPr/>
          </p:nvSpPr>
          <p:spPr>
            <a:xfrm rot="0">
              <a:off x="1584377" y="888446"/>
              <a:ext cx="3022223" cy="520207"/>
            </a:xfrm>
            <a:prstGeom prst="rect">
              <a:avLst/>
            </a:prstGeom>
          </p:spPr>
          <p:txBody>
            <a:bodyPr anchor="t" rtlCol="false" tIns="0" lIns="0" bIns="0" rIns="0">
              <a:spAutoFit/>
            </a:bodyPr>
            <a:lstStyle/>
            <a:p>
              <a:pPr algn="l">
                <a:lnSpc>
                  <a:spcPts val="2835"/>
                </a:lnSpc>
              </a:pPr>
              <a:r>
                <a:rPr lang="en-US" sz="2807">
                  <a:solidFill>
                    <a:srgbClr val="000000"/>
                  </a:solidFill>
                  <a:latin typeface="Berkshire Swash"/>
                  <a:ea typeface="Berkshire Swash"/>
                  <a:cs typeface="Berkshire Swash"/>
                  <a:sym typeface="Berkshire Swash"/>
                </a:rPr>
                <a:t>Tailor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7616" y="725232"/>
            <a:ext cx="8908575" cy="1085226"/>
          </a:xfrm>
          <a:custGeom>
            <a:avLst/>
            <a:gdLst/>
            <a:ahLst/>
            <a:cxnLst/>
            <a:rect r="r" b="b" t="t" l="l"/>
            <a:pathLst>
              <a:path h="1085226" w="8908575">
                <a:moveTo>
                  <a:pt x="0" y="0"/>
                </a:moveTo>
                <a:lnTo>
                  <a:pt x="8908575" y="0"/>
                </a:lnTo>
                <a:lnTo>
                  <a:pt x="8908575" y="1085226"/>
                </a:lnTo>
                <a:lnTo>
                  <a:pt x="0" y="1085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21565" y="7385207"/>
            <a:ext cx="1113483" cy="1113483"/>
          </a:xfrm>
          <a:custGeom>
            <a:avLst/>
            <a:gdLst/>
            <a:ahLst/>
            <a:cxnLst/>
            <a:rect r="r" b="b" t="t" l="l"/>
            <a:pathLst>
              <a:path h="1113483" w="1113483">
                <a:moveTo>
                  <a:pt x="0" y="0"/>
                </a:moveTo>
                <a:lnTo>
                  <a:pt x="1113482" y="0"/>
                </a:lnTo>
                <a:lnTo>
                  <a:pt x="1113482" y="1113483"/>
                </a:lnTo>
                <a:lnTo>
                  <a:pt x="0" y="1113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46671" y="6703531"/>
            <a:ext cx="1113483" cy="1113483"/>
          </a:xfrm>
          <a:custGeom>
            <a:avLst/>
            <a:gdLst/>
            <a:ahLst/>
            <a:cxnLst/>
            <a:rect r="r" b="b" t="t" l="l"/>
            <a:pathLst>
              <a:path h="1113483" w="1113483">
                <a:moveTo>
                  <a:pt x="0" y="0"/>
                </a:moveTo>
                <a:lnTo>
                  <a:pt x="1113482" y="0"/>
                </a:lnTo>
                <a:lnTo>
                  <a:pt x="1113482" y="1113482"/>
                </a:lnTo>
                <a:lnTo>
                  <a:pt x="0" y="1113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736799" y="1025225"/>
            <a:ext cx="6590209" cy="720339"/>
          </a:xfrm>
          <a:prstGeom prst="rect">
            <a:avLst/>
          </a:prstGeom>
        </p:spPr>
        <p:txBody>
          <a:bodyPr anchor="t" rtlCol="false" tIns="0" lIns="0" bIns="0" rIns="0">
            <a:spAutoFit/>
          </a:bodyPr>
          <a:lstStyle/>
          <a:p>
            <a:pPr algn="ctr">
              <a:lnSpc>
                <a:spcPts val="5432"/>
              </a:lnSpc>
            </a:pPr>
            <a:r>
              <a:rPr lang="en-US" sz="5378">
                <a:solidFill>
                  <a:srgbClr val="000000"/>
                </a:solidFill>
                <a:latin typeface="Poppins Bold"/>
                <a:ea typeface="Poppins Bold"/>
                <a:cs typeface="Poppins Bold"/>
                <a:sym typeface="Poppins Bold"/>
              </a:rPr>
              <a:t>Key Challenges</a:t>
            </a:r>
          </a:p>
        </p:txBody>
      </p:sp>
      <p:sp>
        <p:nvSpPr>
          <p:cNvPr name="Freeform 7" id="7"/>
          <p:cNvSpPr/>
          <p:nvPr/>
        </p:nvSpPr>
        <p:spPr>
          <a:xfrm flipH="false" flipV="false" rot="0">
            <a:off x="4948150" y="2797699"/>
            <a:ext cx="4237961" cy="5841801"/>
          </a:xfrm>
          <a:custGeom>
            <a:avLst/>
            <a:gdLst/>
            <a:ahLst/>
            <a:cxnLst/>
            <a:rect r="r" b="b" t="t" l="l"/>
            <a:pathLst>
              <a:path h="5841801" w="4237961">
                <a:moveTo>
                  <a:pt x="0" y="0"/>
                </a:moveTo>
                <a:lnTo>
                  <a:pt x="4237961" y="0"/>
                </a:lnTo>
                <a:lnTo>
                  <a:pt x="4237961" y="5841801"/>
                </a:lnTo>
                <a:lnTo>
                  <a:pt x="0" y="5841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34196" y="2797699"/>
            <a:ext cx="4237961" cy="5841801"/>
          </a:xfrm>
          <a:custGeom>
            <a:avLst/>
            <a:gdLst/>
            <a:ahLst/>
            <a:cxnLst/>
            <a:rect r="r" b="b" t="t" l="l"/>
            <a:pathLst>
              <a:path h="5841801" w="4237961">
                <a:moveTo>
                  <a:pt x="0" y="0"/>
                </a:moveTo>
                <a:lnTo>
                  <a:pt x="4237961" y="0"/>
                </a:lnTo>
                <a:lnTo>
                  <a:pt x="4237961" y="5841801"/>
                </a:lnTo>
                <a:lnTo>
                  <a:pt x="0" y="58418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771694" y="3061483"/>
            <a:ext cx="865340" cy="8653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33022" lIns="33022" bIns="33022" rIns="33022"/>
            <a:lstStyle/>
            <a:p>
              <a:pPr algn="ctr">
                <a:lnSpc>
                  <a:spcPts val="3080"/>
                </a:lnSpc>
              </a:pPr>
            </a:p>
          </p:txBody>
        </p:sp>
      </p:grpSp>
      <p:grpSp>
        <p:nvGrpSpPr>
          <p:cNvPr name="Group 12" id="12"/>
          <p:cNvGrpSpPr/>
          <p:nvPr/>
        </p:nvGrpSpPr>
        <p:grpSpPr>
          <a:xfrm rot="0">
            <a:off x="5399666" y="3099515"/>
            <a:ext cx="865340" cy="8653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14" id="14"/>
            <p:cNvSpPr txBox="true"/>
            <p:nvPr/>
          </p:nvSpPr>
          <p:spPr>
            <a:xfrm>
              <a:off x="76200" y="38100"/>
              <a:ext cx="660400" cy="698500"/>
            </a:xfrm>
            <a:prstGeom prst="rect">
              <a:avLst/>
            </a:prstGeom>
          </p:spPr>
          <p:txBody>
            <a:bodyPr anchor="ctr" rtlCol="false" tIns="33022" lIns="33022" bIns="33022" rIns="33022"/>
            <a:lstStyle/>
            <a:p>
              <a:pPr algn="ctr">
                <a:lnSpc>
                  <a:spcPts val="3080"/>
                </a:lnSpc>
              </a:pPr>
            </a:p>
          </p:txBody>
        </p:sp>
      </p:grpSp>
      <p:sp>
        <p:nvSpPr>
          <p:cNvPr name="TextBox 15" id="15"/>
          <p:cNvSpPr txBox="true"/>
          <p:nvPr/>
        </p:nvSpPr>
        <p:spPr>
          <a:xfrm rot="0">
            <a:off x="869907" y="4168692"/>
            <a:ext cx="3162358" cy="706639"/>
          </a:xfrm>
          <a:prstGeom prst="rect">
            <a:avLst/>
          </a:prstGeom>
        </p:spPr>
        <p:txBody>
          <a:bodyPr anchor="t" rtlCol="false" tIns="0" lIns="0" bIns="0" rIns="0">
            <a:spAutoFit/>
          </a:bodyPr>
          <a:lstStyle/>
          <a:p>
            <a:pPr algn="l">
              <a:lnSpc>
                <a:spcPts val="2823"/>
              </a:lnSpc>
            </a:pPr>
            <a:r>
              <a:rPr lang="en-US" sz="2498">
                <a:solidFill>
                  <a:srgbClr val="BD303E"/>
                </a:solidFill>
                <a:latin typeface="Poppins Bold"/>
                <a:ea typeface="Poppins Bold"/>
                <a:cs typeface="Poppins Bold"/>
                <a:sym typeface="Poppins Bold"/>
              </a:rPr>
              <a:t>HIGH MANUAL EFFORT</a:t>
            </a:r>
          </a:p>
        </p:txBody>
      </p:sp>
      <p:sp>
        <p:nvSpPr>
          <p:cNvPr name="TextBox 16" id="16"/>
          <p:cNvSpPr txBox="true"/>
          <p:nvPr/>
        </p:nvSpPr>
        <p:spPr>
          <a:xfrm rot="0">
            <a:off x="818878" y="4997299"/>
            <a:ext cx="3264417" cy="1270840"/>
          </a:xfrm>
          <a:prstGeom prst="rect">
            <a:avLst/>
          </a:prstGeom>
        </p:spPr>
        <p:txBody>
          <a:bodyPr anchor="t" rtlCol="false" tIns="0" lIns="0" bIns="0" rIns="0">
            <a:spAutoFit/>
          </a:bodyPr>
          <a:lstStyle/>
          <a:p>
            <a:pPr algn="l">
              <a:lnSpc>
                <a:spcPts val="2486"/>
              </a:lnSpc>
            </a:pPr>
            <a:r>
              <a:rPr lang="en-US" b="true" sz="1973">
                <a:solidFill>
                  <a:srgbClr val="000000"/>
                </a:solidFill>
                <a:latin typeface="Poppins Medium"/>
                <a:ea typeface="Poppins Medium"/>
                <a:cs typeface="Poppins Medium"/>
                <a:sym typeface="Poppins Medium"/>
              </a:rPr>
              <a:t> Crafting unique emails for each recipient requires extensive manual input and time.</a:t>
            </a:r>
          </a:p>
        </p:txBody>
      </p:sp>
      <p:sp>
        <p:nvSpPr>
          <p:cNvPr name="TextBox 17" id="17"/>
          <p:cNvSpPr txBox="true"/>
          <p:nvPr/>
        </p:nvSpPr>
        <p:spPr>
          <a:xfrm rot="0">
            <a:off x="1113101" y="3326227"/>
            <a:ext cx="334456" cy="354901"/>
          </a:xfrm>
          <a:prstGeom prst="rect">
            <a:avLst/>
          </a:prstGeom>
        </p:spPr>
        <p:txBody>
          <a:bodyPr anchor="t" rtlCol="false" tIns="0" lIns="0" bIns="0" rIns="0">
            <a:spAutoFit/>
          </a:bodyPr>
          <a:lstStyle/>
          <a:p>
            <a:pPr algn="l">
              <a:lnSpc>
                <a:spcPts val="2823"/>
              </a:lnSpc>
            </a:pPr>
            <a:r>
              <a:rPr lang="en-US" sz="2498">
                <a:solidFill>
                  <a:srgbClr val="BD303E"/>
                </a:solidFill>
                <a:latin typeface="Poppins Bold"/>
                <a:ea typeface="Poppins Bold"/>
                <a:cs typeface="Poppins Bold"/>
                <a:sym typeface="Poppins Bold"/>
              </a:rPr>
              <a:t>1.</a:t>
            </a:r>
          </a:p>
        </p:txBody>
      </p:sp>
      <p:sp>
        <p:nvSpPr>
          <p:cNvPr name="TextBox 18" id="18"/>
          <p:cNvSpPr txBox="true"/>
          <p:nvPr/>
        </p:nvSpPr>
        <p:spPr>
          <a:xfrm rot="0">
            <a:off x="5497879" y="4206725"/>
            <a:ext cx="3162358" cy="706639"/>
          </a:xfrm>
          <a:prstGeom prst="rect">
            <a:avLst/>
          </a:prstGeom>
        </p:spPr>
        <p:txBody>
          <a:bodyPr anchor="t" rtlCol="false" tIns="0" lIns="0" bIns="0" rIns="0">
            <a:spAutoFit/>
          </a:bodyPr>
          <a:lstStyle/>
          <a:p>
            <a:pPr algn="l">
              <a:lnSpc>
                <a:spcPts val="2823"/>
              </a:lnSpc>
            </a:pPr>
            <a:r>
              <a:rPr lang="en-US" sz="2498">
                <a:solidFill>
                  <a:srgbClr val="BD303E"/>
                </a:solidFill>
                <a:latin typeface="Poppins Bold"/>
                <a:ea typeface="Poppins Bold"/>
                <a:cs typeface="Poppins Bold"/>
                <a:sym typeface="Poppins Bold"/>
              </a:rPr>
              <a:t>STATIC, REPETITIVE COMMUNICATION</a:t>
            </a:r>
          </a:p>
        </p:txBody>
      </p:sp>
      <p:sp>
        <p:nvSpPr>
          <p:cNvPr name="TextBox 19" id="19"/>
          <p:cNvSpPr txBox="true"/>
          <p:nvPr/>
        </p:nvSpPr>
        <p:spPr>
          <a:xfrm rot="0">
            <a:off x="5605635" y="5052333"/>
            <a:ext cx="3285109" cy="1270840"/>
          </a:xfrm>
          <a:prstGeom prst="rect">
            <a:avLst/>
          </a:prstGeom>
        </p:spPr>
        <p:txBody>
          <a:bodyPr anchor="t" rtlCol="false" tIns="0" lIns="0" bIns="0" rIns="0">
            <a:spAutoFit/>
          </a:bodyPr>
          <a:lstStyle/>
          <a:p>
            <a:pPr algn="l">
              <a:lnSpc>
                <a:spcPts val="2486"/>
              </a:lnSpc>
            </a:pPr>
            <a:r>
              <a:rPr lang="en-US" b="true" sz="1973">
                <a:solidFill>
                  <a:srgbClr val="000000"/>
                </a:solidFill>
                <a:latin typeface="Poppins Medium"/>
                <a:ea typeface="Poppins Medium"/>
                <a:cs typeface="Poppins Medium"/>
                <a:sym typeface="Poppins Medium"/>
              </a:rPr>
              <a:t>Limited personalization makes emails feel generic, reducing their impact.</a:t>
            </a:r>
          </a:p>
        </p:txBody>
      </p:sp>
      <p:sp>
        <p:nvSpPr>
          <p:cNvPr name="TextBox 20" id="20"/>
          <p:cNvSpPr txBox="true"/>
          <p:nvPr/>
        </p:nvSpPr>
        <p:spPr>
          <a:xfrm rot="0">
            <a:off x="5741073" y="3364260"/>
            <a:ext cx="334456" cy="354901"/>
          </a:xfrm>
          <a:prstGeom prst="rect">
            <a:avLst/>
          </a:prstGeom>
        </p:spPr>
        <p:txBody>
          <a:bodyPr anchor="t" rtlCol="false" tIns="0" lIns="0" bIns="0" rIns="0">
            <a:spAutoFit/>
          </a:bodyPr>
          <a:lstStyle/>
          <a:p>
            <a:pPr algn="l">
              <a:lnSpc>
                <a:spcPts val="2823"/>
              </a:lnSpc>
            </a:pPr>
            <a:r>
              <a:rPr lang="en-US" sz="2498">
                <a:solidFill>
                  <a:srgbClr val="BD303E"/>
                </a:solidFill>
                <a:latin typeface="Poppins Bold"/>
                <a:ea typeface="Poppins Bold"/>
                <a:cs typeface="Poppins Bold"/>
                <a:sym typeface="Poppins Bold"/>
              </a:rPr>
              <a:t>2.</a:t>
            </a:r>
          </a:p>
        </p:txBody>
      </p:sp>
      <p:sp>
        <p:nvSpPr>
          <p:cNvPr name="Freeform 21" id="21"/>
          <p:cNvSpPr/>
          <p:nvPr/>
        </p:nvSpPr>
        <p:spPr>
          <a:xfrm flipH="false" flipV="false" rot="0">
            <a:off x="13932354" y="2797699"/>
            <a:ext cx="4135810" cy="5700991"/>
          </a:xfrm>
          <a:custGeom>
            <a:avLst/>
            <a:gdLst/>
            <a:ahLst/>
            <a:cxnLst/>
            <a:rect r="r" b="b" t="t" l="l"/>
            <a:pathLst>
              <a:path h="5700991" w="4135810">
                <a:moveTo>
                  <a:pt x="0" y="0"/>
                </a:moveTo>
                <a:lnTo>
                  <a:pt x="4135810" y="0"/>
                </a:lnTo>
                <a:lnTo>
                  <a:pt x="4135810" y="5700991"/>
                </a:lnTo>
                <a:lnTo>
                  <a:pt x="0" y="57009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9429613" y="2797699"/>
            <a:ext cx="4135810" cy="5700991"/>
          </a:xfrm>
          <a:custGeom>
            <a:avLst/>
            <a:gdLst/>
            <a:ahLst/>
            <a:cxnLst/>
            <a:rect r="r" b="b" t="t" l="l"/>
            <a:pathLst>
              <a:path h="5700991" w="4135810">
                <a:moveTo>
                  <a:pt x="0" y="0"/>
                </a:moveTo>
                <a:lnTo>
                  <a:pt x="4135810" y="0"/>
                </a:lnTo>
                <a:lnTo>
                  <a:pt x="4135810" y="5700991"/>
                </a:lnTo>
                <a:lnTo>
                  <a:pt x="0" y="57009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9856566" y="3055125"/>
            <a:ext cx="844482" cy="8444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25" id="25"/>
            <p:cNvSpPr txBox="true"/>
            <p:nvPr/>
          </p:nvSpPr>
          <p:spPr>
            <a:xfrm>
              <a:off x="76200" y="38100"/>
              <a:ext cx="660400" cy="698500"/>
            </a:xfrm>
            <a:prstGeom prst="rect">
              <a:avLst/>
            </a:prstGeom>
          </p:spPr>
          <p:txBody>
            <a:bodyPr anchor="ctr" rtlCol="false" tIns="33022" lIns="33022" bIns="33022" rIns="33022"/>
            <a:lstStyle/>
            <a:p>
              <a:pPr algn="ctr">
                <a:lnSpc>
                  <a:spcPts val="3080"/>
                </a:lnSpc>
              </a:pPr>
            </a:p>
          </p:txBody>
        </p:sp>
      </p:grpSp>
      <p:grpSp>
        <p:nvGrpSpPr>
          <p:cNvPr name="Group 26" id="26"/>
          <p:cNvGrpSpPr/>
          <p:nvPr/>
        </p:nvGrpSpPr>
        <p:grpSpPr>
          <a:xfrm rot="0">
            <a:off x="14372986" y="3092240"/>
            <a:ext cx="844482" cy="84448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28" id="28"/>
            <p:cNvSpPr txBox="true"/>
            <p:nvPr/>
          </p:nvSpPr>
          <p:spPr>
            <a:xfrm>
              <a:off x="76200" y="38100"/>
              <a:ext cx="660400" cy="698500"/>
            </a:xfrm>
            <a:prstGeom prst="rect">
              <a:avLst/>
            </a:prstGeom>
          </p:spPr>
          <p:txBody>
            <a:bodyPr anchor="ctr" rtlCol="false" tIns="33022" lIns="33022" bIns="33022" rIns="33022"/>
            <a:lstStyle/>
            <a:p>
              <a:pPr algn="ctr">
                <a:lnSpc>
                  <a:spcPts val="3080"/>
                </a:lnSpc>
              </a:pPr>
            </a:p>
          </p:txBody>
        </p:sp>
      </p:grpSp>
      <p:sp>
        <p:nvSpPr>
          <p:cNvPr name="TextBox 29" id="29"/>
          <p:cNvSpPr txBox="true"/>
          <p:nvPr/>
        </p:nvSpPr>
        <p:spPr>
          <a:xfrm rot="0">
            <a:off x="9952412" y="4136105"/>
            <a:ext cx="3086133" cy="345887"/>
          </a:xfrm>
          <a:prstGeom prst="rect">
            <a:avLst/>
          </a:prstGeom>
        </p:spPr>
        <p:txBody>
          <a:bodyPr anchor="t" rtlCol="false" tIns="0" lIns="0" bIns="0" rIns="0">
            <a:spAutoFit/>
          </a:bodyPr>
          <a:lstStyle/>
          <a:p>
            <a:pPr algn="l">
              <a:lnSpc>
                <a:spcPts val="2755"/>
              </a:lnSpc>
            </a:pPr>
            <a:r>
              <a:rPr lang="en-US" sz="2438">
                <a:solidFill>
                  <a:srgbClr val="BD303E"/>
                </a:solidFill>
                <a:latin typeface="Poppins Bold"/>
                <a:ea typeface="Poppins Bold"/>
                <a:cs typeface="Poppins Bold"/>
                <a:sym typeface="Poppins Bold"/>
              </a:rPr>
              <a:t>LOW ENGAGEMENT</a:t>
            </a:r>
          </a:p>
        </p:txBody>
      </p:sp>
      <p:sp>
        <p:nvSpPr>
          <p:cNvPr name="TextBox 30" id="30"/>
          <p:cNvSpPr txBox="true"/>
          <p:nvPr/>
        </p:nvSpPr>
        <p:spPr>
          <a:xfrm rot="0">
            <a:off x="9952412" y="4799015"/>
            <a:ext cx="3185732" cy="1777478"/>
          </a:xfrm>
          <a:prstGeom prst="rect">
            <a:avLst/>
          </a:prstGeom>
        </p:spPr>
        <p:txBody>
          <a:bodyPr anchor="t" rtlCol="false" tIns="0" lIns="0" bIns="0" rIns="0">
            <a:spAutoFit/>
          </a:bodyPr>
          <a:lstStyle/>
          <a:p>
            <a:pPr algn="l">
              <a:lnSpc>
                <a:spcPts val="2438"/>
              </a:lnSpc>
            </a:pPr>
            <a:r>
              <a:rPr lang="en-US" sz="1935" b="true">
                <a:solidFill>
                  <a:srgbClr val="000000"/>
                </a:solidFill>
                <a:latin typeface="Poppins Medium"/>
                <a:ea typeface="Poppins Medium"/>
                <a:cs typeface="Poppins Medium"/>
                <a:sym typeface="Poppins Medium"/>
              </a:rPr>
              <a:t>Recipients are less likely to respond to one-size-fits-all messages lacking relevance to their specific profile or history.</a:t>
            </a:r>
          </a:p>
          <a:p>
            <a:pPr algn="l">
              <a:lnSpc>
                <a:spcPts val="1934"/>
              </a:lnSpc>
            </a:pPr>
          </a:p>
        </p:txBody>
      </p:sp>
      <p:sp>
        <p:nvSpPr>
          <p:cNvPr name="TextBox 31" id="31"/>
          <p:cNvSpPr txBox="true"/>
          <p:nvPr/>
        </p:nvSpPr>
        <p:spPr>
          <a:xfrm rot="0">
            <a:off x="10189744" y="3313947"/>
            <a:ext cx="326395" cy="345887"/>
          </a:xfrm>
          <a:prstGeom prst="rect">
            <a:avLst/>
          </a:prstGeom>
        </p:spPr>
        <p:txBody>
          <a:bodyPr anchor="t" rtlCol="false" tIns="0" lIns="0" bIns="0" rIns="0">
            <a:spAutoFit/>
          </a:bodyPr>
          <a:lstStyle/>
          <a:p>
            <a:pPr algn="l">
              <a:lnSpc>
                <a:spcPts val="2755"/>
              </a:lnSpc>
            </a:pPr>
            <a:r>
              <a:rPr lang="en-US" sz="2438">
                <a:solidFill>
                  <a:srgbClr val="BD303E"/>
                </a:solidFill>
                <a:latin typeface="Poppins Bold"/>
                <a:ea typeface="Poppins Bold"/>
                <a:cs typeface="Poppins Bold"/>
                <a:sym typeface="Poppins Bold"/>
              </a:rPr>
              <a:t>3.</a:t>
            </a:r>
          </a:p>
        </p:txBody>
      </p:sp>
      <p:sp>
        <p:nvSpPr>
          <p:cNvPr name="TextBox 32" id="32"/>
          <p:cNvSpPr txBox="true"/>
          <p:nvPr/>
        </p:nvSpPr>
        <p:spPr>
          <a:xfrm rot="0">
            <a:off x="14468832" y="4173221"/>
            <a:ext cx="3086133" cy="689147"/>
          </a:xfrm>
          <a:prstGeom prst="rect">
            <a:avLst/>
          </a:prstGeom>
        </p:spPr>
        <p:txBody>
          <a:bodyPr anchor="t" rtlCol="false" tIns="0" lIns="0" bIns="0" rIns="0">
            <a:spAutoFit/>
          </a:bodyPr>
          <a:lstStyle/>
          <a:p>
            <a:pPr algn="l">
              <a:lnSpc>
                <a:spcPts val="2755"/>
              </a:lnSpc>
            </a:pPr>
            <a:r>
              <a:rPr lang="en-US" sz="2438">
                <a:solidFill>
                  <a:srgbClr val="BD303E"/>
                </a:solidFill>
                <a:latin typeface="Poppins Bold"/>
                <a:ea typeface="Poppins Bold"/>
                <a:cs typeface="Poppins Bold"/>
                <a:sym typeface="Poppins Bold"/>
              </a:rPr>
              <a:t>SCALABILITY ISSUES</a:t>
            </a:r>
          </a:p>
        </p:txBody>
      </p:sp>
      <p:sp>
        <p:nvSpPr>
          <p:cNvPr name="TextBox 33" id="33"/>
          <p:cNvSpPr txBox="true"/>
          <p:nvPr/>
        </p:nvSpPr>
        <p:spPr>
          <a:xfrm rot="0">
            <a:off x="14573990" y="5006824"/>
            <a:ext cx="3205925" cy="1902065"/>
          </a:xfrm>
          <a:prstGeom prst="rect">
            <a:avLst/>
          </a:prstGeom>
        </p:spPr>
        <p:txBody>
          <a:bodyPr anchor="t" rtlCol="false" tIns="0" lIns="0" bIns="0" rIns="0">
            <a:spAutoFit/>
          </a:bodyPr>
          <a:lstStyle/>
          <a:p>
            <a:pPr algn="l">
              <a:lnSpc>
                <a:spcPts val="2186"/>
              </a:lnSpc>
            </a:pPr>
            <a:r>
              <a:rPr lang="en-US" sz="1735" b="true">
                <a:solidFill>
                  <a:srgbClr val="000000"/>
                </a:solidFill>
                <a:latin typeface="Poppins Medium"/>
                <a:ea typeface="Poppins Medium"/>
                <a:cs typeface="Poppins Medium"/>
                <a:sym typeface="Poppins Medium"/>
              </a:rPr>
              <a:t>As the number of recipients grows, maintaining consistent, personalized communication becomes increasingly difficult and resource-intensive.</a:t>
            </a:r>
          </a:p>
          <a:p>
            <a:pPr algn="l">
              <a:lnSpc>
                <a:spcPts val="1934"/>
              </a:lnSpc>
            </a:pPr>
          </a:p>
        </p:txBody>
      </p:sp>
      <p:sp>
        <p:nvSpPr>
          <p:cNvPr name="TextBox 34" id="34"/>
          <p:cNvSpPr txBox="true"/>
          <p:nvPr/>
        </p:nvSpPr>
        <p:spPr>
          <a:xfrm rot="0">
            <a:off x="14706164" y="3351063"/>
            <a:ext cx="326395" cy="345887"/>
          </a:xfrm>
          <a:prstGeom prst="rect">
            <a:avLst/>
          </a:prstGeom>
        </p:spPr>
        <p:txBody>
          <a:bodyPr anchor="t" rtlCol="false" tIns="0" lIns="0" bIns="0" rIns="0">
            <a:spAutoFit/>
          </a:bodyPr>
          <a:lstStyle/>
          <a:p>
            <a:pPr algn="l">
              <a:lnSpc>
                <a:spcPts val="2755"/>
              </a:lnSpc>
            </a:pPr>
            <a:r>
              <a:rPr lang="en-US" sz="2438">
                <a:solidFill>
                  <a:srgbClr val="BD303E"/>
                </a:solidFill>
                <a:latin typeface="Poppins Bold"/>
                <a:ea typeface="Poppins Bold"/>
                <a:cs typeface="Poppins Bold"/>
                <a:sym typeface="Poppins Bold"/>
              </a:rPr>
              <a:t>4.</a:t>
            </a:r>
          </a:p>
        </p:txBody>
      </p:sp>
      <p:grpSp>
        <p:nvGrpSpPr>
          <p:cNvPr name="Group 35" id="35"/>
          <p:cNvGrpSpPr/>
          <p:nvPr/>
        </p:nvGrpSpPr>
        <p:grpSpPr>
          <a:xfrm rot="0">
            <a:off x="14869362" y="431972"/>
            <a:ext cx="4495653" cy="1908527"/>
            <a:chOff x="0" y="0"/>
            <a:chExt cx="5994203" cy="2544702"/>
          </a:xfrm>
        </p:grpSpPr>
        <p:sp>
          <p:nvSpPr>
            <p:cNvPr name="Freeform 36" id="36"/>
            <p:cNvSpPr/>
            <p:nvPr/>
          </p:nvSpPr>
          <p:spPr>
            <a:xfrm flipH="false" flipV="false" rot="0">
              <a:off x="0" y="0"/>
              <a:ext cx="2467881" cy="2544702"/>
            </a:xfrm>
            <a:custGeom>
              <a:avLst/>
              <a:gdLst/>
              <a:ahLst/>
              <a:cxnLst/>
              <a:rect r="r" b="b" t="t" l="l"/>
              <a:pathLst>
                <a:path h="2544702" w="2467881">
                  <a:moveTo>
                    <a:pt x="0" y="0"/>
                  </a:moveTo>
                  <a:lnTo>
                    <a:pt x="2467881" y="0"/>
                  </a:lnTo>
                  <a:lnTo>
                    <a:pt x="2467881" y="2544702"/>
                  </a:lnTo>
                  <a:lnTo>
                    <a:pt x="0" y="2544702"/>
                  </a:lnTo>
                  <a:lnTo>
                    <a:pt x="0" y="0"/>
                  </a:lnTo>
                  <a:close/>
                </a:path>
              </a:pathLst>
            </a:custGeom>
            <a:blipFill>
              <a:blip r:embed="rId12"/>
              <a:stretch>
                <a:fillRect l="0" t="0" r="0" b="0"/>
              </a:stretch>
            </a:blipFill>
          </p:spPr>
        </p:sp>
        <p:sp>
          <p:nvSpPr>
            <p:cNvPr name="TextBox 37" id="37"/>
            <p:cNvSpPr txBox="true"/>
            <p:nvPr/>
          </p:nvSpPr>
          <p:spPr>
            <a:xfrm rot="0">
              <a:off x="2061624" y="1160769"/>
              <a:ext cx="3932579" cy="672200"/>
            </a:xfrm>
            <a:prstGeom prst="rect">
              <a:avLst/>
            </a:prstGeom>
          </p:spPr>
          <p:txBody>
            <a:bodyPr anchor="t" rtlCol="false" tIns="0" lIns="0" bIns="0" rIns="0">
              <a:spAutoFit/>
            </a:bodyPr>
            <a:lstStyle/>
            <a:p>
              <a:pPr algn="l">
                <a:lnSpc>
                  <a:spcPts val="3689"/>
                </a:lnSpc>
              </a:pPr>
              <a:r>
                <a:rPr lang="en-US" sz="3653">
                  <a:solidFill>
                    <a:srgbClr val="000000"/>
                  </a:solidFill>
                  <a:latin typeface="Berkshire Swash"/>
                  <a:ea typeface="Berkshire Swash"/>
                  <a:cs typeface="Berkshire Swash"/>
                  <a:sym typeface="Berkshire Swash"/>
                </a:rPr>
                <a:t>Tailor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70888"/>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0350" y="1869645"/>
            <a:ext cx="38903106" cy="6886111"/>
            <a:chOff x="0" y="0"/>
            <a:chExt cx="2295958" cy="406400"/>
          </a:xfrm>
        </p:grpSpPr>
        <p:sp>
          <p:nvSpPr>
            <p:cNvPr name="Freeform 4" id="4"/>
            <p:cNvSpPr/>
            <p:nvPr/>
          </p:nvSpPr>
          <p:spPr>
            <a:xfrm flipH="false" flipV="false" rot="0">
              <a:off x="0" y="0"/>
              <a:ext cx="2295958" cy="406400"/>
            </a:xfrm>
            <a:custGeom>
              <a:avLst/>
              <a:gdLst/>
              <a:ahLst/>
              <a:cxnLst/>
              <a:rect r="r" b="b" t="t" l="l"/>
              <a:pathLst>
                <a:path h="406400" w="2295958">
                  <a:moveTo>
                    <a:pt x="2092758" y="0"/>
                  </a:moveTo>
                  <a:cubicBezTo>
                    <a:pt x="2204982" y="0"/>
                    <a:pt x="2295958" y="90976"/>
                    <a:pt x="2295958" y="203200"/>
                  </a:cubicBezTo>
                  <a:cubicBezTo>
                    <a:pt x="2295958" y="315424"/>
                    <a:pt x="2204982" y="406400"/>
                    <a:pt x="2092758" y="406400"/>
                  </a:cubicBezTo>
                  <a:lnTo>
                    <a:pt x="203200" y="406400"/>
                  </a:lnTo>
                  <a:cubicBezTo>
                    <a:pt x="90976" y="406400"/>
                    <a:pt x="0" y="315424"/>
                    <a:pt x="0" y="203200"/>
                  </a:cubicBezTo>
                  <a:cubicBezTo>
                    <a:pt x="0" y="90976"/>
                    <a:pt x="90976" y="0"/>
                    <a:pt x="203200" y="0"/>
                  </a:cubicBezTo>
                  <a:close/>
                </a:path>
              </a:pathLst>
            </a:custGeom>
            <a:solidFill>
              <a:srgbClr val="FFF7E9"/>
            </a:solidFill>
            <a:ln w="19050" cap="sq">
              <a:solidFill>
                <a:srgbClr val="000000"/>
              </a:solidFill>
              <a:prstDash val="solid"/>
              <a:miter/>
            </a:ln>
          </p:spPr>
        </p:sp>
        <p:sp>
          <p:nvSpPr>
            <p:cNvPr name="TextBox 5" id="5"/>
            <p:cNvSpPr txBox="true"/>
            <p:nvPr/>
          </p:nvSpPr>
          <p:spPr>
            <a:xfrm>
              <a:off x="0" y="-38100"/>
              <a:ext cx="2295958" cy="444500"/>
            </a:xfrm>
            <a:prstGeom prst="rect">
              <a:avLst/>
            </a:prstGeom>
          </p:spPr>
          <p:txBody>
            <a:bodyPr anchor="ctr" rtlCol="false" tIns="50800" lIns="50800" bIns="50800" rIns="50800"/>
            <a:lstStyle/>
            <a:p>
              <a:pPr algn="ctr">
                <a:lnSpc>
                  <a:spcPts val="3080"/>
                </a:lnSpc>
              </a:pPr>
            </a:p>
          </p:txBody>
        </p:sp>
      </p:grpSp>
      <p:sp>
        <p:nvSpPr>
          <p:cNvPr name="Freeform 6" id="6"/>
          <p:cNvSpPr/>
          <p:nvPr/>
        </p:nvSpPr>
        <p:spPr>
          <a:xfrm flipH="false" flipV="false" rot="0">
            <a:off x="12368331" y="379522"/>
            <a:ext cx="1267668" cy="1298357"/>
          </a:xfrm>
          <a:custGeom>
            <a:avLst/>
            <a:gdLst/>
            <a:ahLst/>
            <a:cxnLst/>
            <a:rect r="r" b="b" t="t" l="l"/>
            <a:pathLst>
              <a:path h="1298357" w="1267668">
                <a:moveTo>
                  <a:pt x="0" y="0"/>
                </a:moveTo>
                <a:lnTo>
                  <a:pt x="1267668" y="0"/>
                </a:lnTo>
                <a:lnTo>
                  <a:pt x="1267668" y="1298356"/>
                </a:lnTo>
                <a:lnTo>
                  <a:pt x="0" y="1298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44641" y="5312701"/>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680962" y="815642"/>
            <a:ext cx="6926077" cy="720189"/>
          </a:xfrm>
          <a:prstGeom prst="rect">
            <a:avLst/>
          </a:prstGeom>
        </p:spPr>
        <p:txBody>
          <a:bodyPr anchor="t" rtlCol="false" tIns="0" lIns="0" bIns="0" rIns="0">
            <a:spAutoFit/>
          </a:bodyPr>
          <a:lstStyle/>
          <a:p>
            <a:pPr algn="l">
              <a:lnSpc>
                <a:spcPts val="5432"/>
              </a:lnSpc>
            </a:pPr>
            <a:r>
              <a:rPr lang="en-US" sz="5378">
                <a:solidFill>
                  <a:srgbClr val="000000"/>
                </a:solidFill>
                <a:latin typeface="Poppins Bold"/>
                <a:ea typeface="Poppins Bold"/>
                <a:cs typeface="Poppins Bold"/>
                <a:sym typeface="Poppins Bold"/>
              </a:rPr>
              <a:t>Aims &amp; Objectives</a:t>
            </a:r>
          </a:p>
        </p:txBody>
      </p:sp>
      <p:sp>
        <p:nvSpPr>
          <p:cNvPr name="TextBox 9" id="9"/>
          <p:cNvSpPr txBox="true"/>
          <p:nvPr/>
        </p:nvSpPr>
        <p:spPr>
          <a:xfrm rot="0">
            <a:off x="1121798" y="1942224"/>
            <a:ext cx="16552161" cy="6848951"/>
          </a:xfrm>
          <a:prstGeom prst="rect">
            <a:avLst/>
          </a:prstGeom>
        </p:spPr>
        <p:txBody>
          <a:bodyPr anchor="t" rtlCol="false" tIns="0" lIns="0" bIns="0" rIns="0">
            <a:spAutoFit/>
          </a:bodyPr>
          <a:lstStyle/>
          <a:p>
            <a:pPr algn="l">
              <a:lnSpc>
                <a:spcPts val="3225"/>
              </a:lnSpc>
            </a:pPr>
            <a:r>
              <a:rPr lang="en-US" sz="2559" b="true">
                <a:solidFill>
                  <a:srgbClr val="000000"/>
                </a:solidFill>
                <a:latin typeface="Poppins Bold"/>
                <a:ea typeface="Poppins Bold"/>
                <a:cs typeface="Poppins Bold"/>
                <a:sym typeface="Poppins Bold"/>
              </a:rPr>
              <a:t>Automate Personalized Content Generation:</a:t>
            </a:r>
            <a:r>
              <a:rPr lang="en-US" sz="2559" b="true">
                <a:solidFill>
                  <a:srgbClr val="000000"/>
                </a:solidFill>
                <a:latin typeface="Poppins Medium"/>
                <a:ea typeface="Poppins Medium"/>
                <a:cs typeface="Poppins Medium"/>
                <a:sym typeface="Poppins Medium"/>
              </a:rPr>
              <a:t> Implement an NLP-driven system that dynamically customizes email content based on unique recipient bios, conversation history, and specific needs.</a:t>
            </a:r>
          </a:p>
          <a:p>
            <a:pPr algn="l">
              <a:lnSpc>
                <a:spcPts val="3225"/>
              </a:lnSpc>
            </a:pPr>
          </a:p>
          <a:p>
            <a:pPr algn="l">
              <a:lnSpc>
                <a:spcPts val="3225"/>
              </a:lnSpc>
            </a:pPr>
            <a:r>
              <a:rPr lang="en-US" sz="2559" b="true">
                <a:solidFill>
                  <a:srgbClr val="000000"/>
                </a:solidFill>
                <a:latin typeface="Poppins Bold"/>
                <a:ea typeface="Poppins Bold"/>
                <a:cs typeface="Poppins Bold"/>
                <a:sym typeface="Poppins Bold"/>
              </a:rPr>
              <a:t>Seamlessly Integrate Email Dispatch:</a:t>
            </a:r>
            <a:r>
              <a:rPr lang="en-US" sz="2559" b="true">
                <a:solidFill>
                  <a:srgbClr val="000000"/>
                </a:solidFill>
                <a:latin typeface="Poppins Medium"/>
                <a:ea typeface="Poppins Medium"/>
                <a:cs typeface="Poppins Medium"/>
                <a:sym typeface="Poppins Medium"/>
              </a:rPr>
              <a:t> Design an integrated workflow that both generates and automatically sends personalized emails, saving time and reducing manual effort.</a:t>
            </a:r>
          </a:p>
          <a:p>
            <a:pPr algn="l">
              <a:lnSpc>
                <a:spcPts val="3225"/>
              </a:lnSpc>
            </a:pPr>
          </a:p>
          <a:p>
            <a:pPr algn="l">
              <a:lnSpc>
                <a:spcPts val="3225"/>
              </a:lnSpc>
            </a:pPr>
            <a:r>
              <a:rPr lang="en-US" sz="2559" b="true">
                <a:solidFill>
                  <a:srgbClr val="000000"/>
                </a:solidFill>
                <a:latin typeface="Poppins Bold"/>
                <a:ea typeface="Poppins Bold"/>
                <a:cs typeface="Poppins Bold"/>
                <a:sym typeface="Poppins Bold"/>
              </a:rPr>
              <a:t>Enhance Engagement and Relevance: </a:t>
            </a:r>
            <a:r>
              <a:rPr lang="en-US" sz="2559" b="true">
                <a:solidFill>
                  <a:srgbClr val="000000"/>
                </a:solidFill>
                <a:latin typeface="Poppins Medium"/>
                <a:ea typeface="Poppins Medium"/>
                <a:cs typeface="Poppins Medium"/>
                <a:sym typeface="Poppins Medium"/>
              </a:rPr>
              <a:t>Improve engagement rates by ensuring each recipient receives emails that are relevant, context-sensitive, and customized to their personal profile and past interactions.</a:t>
            </a:r>
          </a:p>
          <a:p>
            <a:pPr algn="l">
              <a:lnSpc>
                <a:spcPts val="3225"/>
              </a:lnSpc>
            </a:pPr>
          </a:p>
          <a:p>
            <a:pPr algn="l">
              <a:lnSpc>
                <a:spcPts val="3225"/>
              </a:lnSpc>
            </a:pPr>
            <a:r>
              <a:rPr lang="en-US" sz="2559" b="true">
                <a:solidFill>
                  <a:srgbClr val="000000"/>
                </a:solidFill>
                <a:latin typeface="Poppins Bold"/>
                <a:ea typeface="Poppins Bold"/>
                <a:cs typeface="Poppins Bold"/>
                <a:sym typeface="Poppins Bold"/>
              </a:rPr>
              <a:t>Enable Scalability for Large Audiences: </a:t>
            </a:r>
            <a:r>
              <a:rPr lang="en-US" sz="2559" b="true">
                <a:solidFill>
                  <a:srgbClr val="000000"/>
                </a:solidFill>
                <a:latin typeface="Poppins Medium"/>
                <a:ea typeface="Poppins Medium"/>
                <a:cs typeface="Poppins Medium"/>
                <a:sym typeface="Poppins Medium"/>
              </a:rPr>
              <a:t>Create a scalable solution that maintains consistent personalization, regardless of the audience size, ensuring efficiency even as recipient numbers grow.</a:t>
            </a:r>
          </a:p>
          <a:p>
            <a:pPr algn="l">
              <a:lnSpc>
                <a:spcPts val="3225"/>
              </a:lnSpc>
            </a:pPr>
          </a:p>
          <a:p>
            <a:pPr algn="l">
              <a:lnSpc>
                <a:spcPts val="3225"/>
              </a:lnSpc>
            </a:pPr>
            <a:r>
              <a:rPr lang="en-US" sz="2559" b="true">
                <a:solidFill>
                  <a:srgbClr val="000000"/>
                </a:solidFill>
                <a:latin typeface="Poppins Bold"/>
                <a:ea typeface="Poppins Bold"/>
                <a:cs typeface="Poppins Bold"/>
                <a:sym typeface="Poppins Bold"/>
              </a:rPr>
              <a:t>Improve Communication Efficiency:</a:t>
            </a:r>
            <a:r>
              <a:rPr lang="en-US" sz="2559" b="true">
                <a:solidFill>
                  <a:srgbClr val="000000"/>
                </a:solidFill>
                <a:latin typeface="Poppins Medium"/>
                <a:ea typeface="Poppins Medium"/>
                <a:cs typeface="Poppins Medium"/>
                <a:sym typeface="Poppins Medium"/>
              </a:rPr>
              <a:t> Reduce time and resources spent on manual email personalization, allowing organizations to focus on strategic communication while Tailor handles automated customization.</a:t>
            </a:r>
          </a:p>
          <a:p>
            <a:pPr algn="l">
              <a:lnSpc>
                <a:spcPts val="3225"/>
              </a:lnSpc>
            </a:pPr>
          </a:p>
        </p:txBody>
      </p:sp>
      <p:grpSp>
        <p:nvGrpSpPr>
          <p:cNvPr name="Group 10" id="10"/>
          <p:cNvGrpSpPr/>
          <p:nvPr/>
        </p:nvGrpSpPr>
        <p:grpSpPr>
          <a:xfrm rot="0">
            <a:off x="283987" y="76078"/>
            <a:ext cx="3438539" cy="1459753"/>
            <a:chOff x="0" y="0"/>
            <a:chExt cx="4584719" cy="1946338"/>
          </a:xfrm>
        </p:grpSpPr>
        <p:sp>
          <p:nvSpPr>
            <p:cNvPr name="Freeform 11" id="11"/>
            <p:cNvSpPr/>
            <p:nvPr/>
          </p:nvSpPr>
          <p:spPr>
            <a:xfrm flipH="false" flipV="false" rot="0">
              <a:off x="0" y="0"/>
              <a:ext cx="1887580" cy="1946338"/>
            </a:xfrm>
            <a:custGeom>
              <a:avLst/>
              <a:gdLst/>
              <a:ahLst/>
              <a:cxnLst/>
              <a:rect r="r" b="b" t="t" l="l"/>
              <a:pathLst>
                <a:path h="1946338" w="1887580">
                  <a:moveTo>
                    <a:pt x="0" y="0"/>
                  </a:moveTo>
                  <a:lnTo>
                    <a:pt x="1887580" y="0"/>
                  </a:lnTo>
                  <a:lnTo>
                    <a:pt x="1887580" y="1946338"/>
                  </a:lnTo>
                  <a:lnTo>
                    <a:pt x="0" y="1946338"/>
                  </a:lnTo>
                  <a:lnTo>
                    <a:pt x="0" y="0"/>
                  </a:lnTo>
                  <a:close/>
                </a:path>
              </a:pathLst>
            </a:custGeom>
            <a:blipFill>
              <a:blip r:embed="rId8"/>
              <a:stretch>
                <a:fillRect l="0" t="0" r="0" b="0"/>
              </a:stretch>
            </a:blipFill>
          </p:spPr>
        </p:sp>
        <p:sp>
          <p:nvSpPr>
            <p:cNvPr name="TextBox 12" id="12"/>
            <p:cNvSpPr txBox="true"/>
            <p:nvPr/>
          </p:nvSpPr>
          <p:spPr>
            <a:xfrm rot="0">
              <a:off x="1576851" y="884452"/>
              <a:ext cx="3007868" cy="517510"/>
            </a:xfrm>
            <a:prstGeom prst="rect">
              <a:avLst/>
            </a:prstGeom>
          </p:spPr>
          <p:txBody>
            <a:bodyPr anchor="t" rtlCol="false" tIns="0" lIns="0" bIns="0" rIns="0">
              <a:spAutoFit/>
            </a:bodyPr>
            <a:lstStyle/>
            <a:p>
              <a:pPr algn="l">
                <a:lnSpc>
                  <a:spcPts val="2822"/>
                </a:lnSpc>
              </a:pPr>
              <a:r>
                <a:rPr lang="en-US" sz="2794">
                  <a:solidFill>
                    <a:srgbClr val="000000"/>
                  </a:solidFill>
                  <a:latin typeface="Berkshire Swash"/>
                  <a:ea typeface="Berkshire Swash"/>
                  <a:cs typeface="Berkshire Swash"/>
                  <a:sym typeface="Berkshire Swash"/>
                </a:rPr>
                <a:t>Tailor</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9395" y="1709789"/>
            <a:ext cx="9674108" cy="8249376"/>
          </a:xfrm>
          <a:custGeom>
            <a:avLst/>
            <a:gdLst/>
            <a:ahLst/>
            <a:cxnLst/>
            <a:rect r="r" b="b" t="t" l="l"/>
            <a:pathLst>
              <a:path h="8249376" w="9674108">
                <a:moveTo>
                  <a:pt x="0" y="0"/>
                </a:moveTo>
                <a:lnTo>
                  <a:pt x="9674108" y="0"/>
                </a:lnTo>
                <a:lnTo>
                  <a:pt x="9674108" y="8249376"/>
                </a:lnTo>
                <a:lnTo>
                  <a:pt x="0" y="8249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64088" y="1349240"/>
            <a:ext cx="7355205" cy="8937760"/>
          </a:xfrm>
          <a:custGeom>
            <a:avLst/>
            <a:gdLst/>
            <a:ahLst/>
            <a:cxnLst/>
            <a:rect r="r" b="b" t="t" l="l"/>
            <a:pathLst>
              <a:path h="8937760" w="7355205">
                <a:moveTo>
                  <a:pt x="0" y="0"/>
                </a:moveTo>
                <a:lnTo>
                  <a:pt x="7355205" y="0"/>
                </a:lnTo>
                <a:lnTo>
                  <a:pt x="7355205" y="8937760"/>
                </a:lnTo>
                <a:lnTo>
                  <a:pt x="0" y="8937760"/>
                </a:lnTo>
                <a:lnTo>
                  <a:pt x="0" y="0"/>
                </a:lnTo>
                <a:close/>
              </a:path>
            </a:pathLst>
          </a:custGeom>
          <a:blipFill>
            <a:blip r:embed="rId6"/>
            <a:stretch>
              <a:fillRect l="-4302" t="0" r="-4302" b="0"/>
            </a:stretch>
          </a:blipFill>
        </p:spPr>
      </p:sp>
      <p:sp>
        <p:nvSpPr>
          <p:cNvPr name="TextBox 5" id="5"/>
          <p:cNvSpPr txBox="true"/>
          <p:nvPr/>
        </p:nvSpPr>
        <p:spPr>
          <a:xfrm rot="0">
            <a:off x="2296480" y="2091057"/>
            <a:ext cx="6847520" cy="720189"/>
          </a:xfrm>
          <a:prstGeom prst="rect">
            <a:avLst/>
          </a:prstGeom>
        </p:spPr>
        <p:txBody>
          <a:bodyPr anchor="t" rtlCol="false" tIns="0" lIns="0" bIns="0" rIns="0">
            <a:spAutoFit/>
          </a:bodyPr>
          <a:lstStyle/>
          <a:p>
            <a:pPr algn="l">
              <a:lnSpc>
                <a:spcPts val="5432"/>
              </a:lnSpc>
            </a:pPr>
            <a:r>
              <a:rPr lang="en-US" sz="5378">
                <a:solidFill>
                  <a:srgbClr val="000000"/>
                </a:solidFill>
                <a:latin typeface="Poppins Bold"/>
                <a:ea typeface="Poppins Bold"/>
                <a:cs typeface="Poppins Bold"/>
                <a:sym typeface="Poppins Bold"/>
              </a:rPr>
              <a:t>Proposed Solution</a:t>
            </a:r>
          </a:p>
        </p:txBody>
      </p:sp>
      <p:sp>
        <p:nvSpPr>
          <p:cNvPr name="TextBox 6" id="6"/>
          <p:cNvSpPr txBox="true"/>
          <p:nvPr/>
        </p:nvSpPr>
        <p:spPr>
          <a:xfrm rot="0">
            <a:off x="2296480" y="3225656"/>
            <a:ext cx="7565046" cy="6082894"/>
          </a:xfrm>
          <a:prstGeom prst="rect">
            <a:avLst/>
          </a:prstGeom>
        </p:spPr>
        <p:txBody>
          <a:bodyPr anchor="t" rtlCol="false" tIns="0" lIns="0" bIns="0" rIns="0">
            <a:spAutoFit/>
          </a:bodyPr>
          <a:lstStyle/>
          <a:p>
            <a:pPr algn="l">
              <a:lnSpc>
                <a:spcPts val="3742"/>
              </a:lnSpc>
            </a:pPr>
            <a:r>
              <a:rPr lang="en-US" b="true" sz="2969">
                <a:solidFill>
                  <a:srgbClr val="000000"/>
                </a:solidFill>
                <a:latin typeface="Poppins Medium"/>
                <a:ea typeface="Poppins Medium"/>
                <a:cs typeface="Poppins Medium"/>
                <a:sym typeface="Poppins Medium"/>
              </a:rPr>
              <a:t>Tailor is a custom email generation platform that uses NLP and AI-driven automation to create and send highly personalized emails based on individual recipient profiles. By automating email creation with unique data—like bios and past conversations—Tailor enhances scalability, engagement, and efficiency for organizations such as schools, universities, and businesses, where personalized communication is essential.</a:t>
            </a:r>
          </a:p>
        </p:txBody>
      </p:sp>
      <p:sp>
        <p:nvSpPr>
          <p:cNvPr name="Freeform 7" id="7"/>
          <p:cNvSpPr/>
          <p:nvPr/>
        </p:nvSpPr>
        <p:spPr>
          <a:xfrm flipH="false" flipV="false" rot="0">
            <a:off x="16040886" y="5596991"/>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8922" y="2866509"/>
            <a:ext cx="12218835" cy="5465152"/>
          </a:xfrm>
          <a:custGeom>
            <a:avLst/>
            <a:gdLst/>
            <a:ahLst/>
            <a:cxnLst/>
            <a:rect r="r" b="b" t="t" l="l"/>
            <a:pathLst>
              <a:path h="5465152" w="12218835">
                <a:moveTo>
                  <a:pt x="0" y="0"/>
                </a:moveTo>
                <a:lnTo>
                  <a:pt x="12218835" y="0"/>
                </a:lnTo>
                <a:lnTo>
                  <a:pt x="12218835" y="5465152"/>
                </a:lnTo>
                <a:lnTo>
                  <a:pt x="0" y="5465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98404" y="4691917"/>
            <a:ext cx="8506518" cy="2991841"/>
          </a:xfrm>
          <a:prstGeom prst="rect">
            <a:avLst/>
          </a:prstGeom>
        </p:spPr>
        <p:txBody>
          <a:bodyPr anchor="t" rtlCol="false" tIns="0" lIns="0" bIns="0" rIns="0">
            <a:spAutoFit/>
          </a:bodyPr>
          <a:lstStyle/>
          <a:p>
            <a:pPr algn="l" marL="511668" indent="-255834" lvl="1">
              <a:lnSpc>
                <a:spcPts val="2986"/>
              </a:lnSpc>
              <a:buFont typeface="Arial"/>
              <a:buChar char="•"/>
            </a:pPr>
            <a:r>
              <a:rPr lang="en-US" b="true" sz="2369">
                <a:solidFill>
                  <a:srgbClr val="000000"/>
                </a:solidFill>
                <a:latin typeface="Poppins Medium"/>
                <a:ea typeface="Poppins Medium"/>
                <a:cs typeface="Poppins Medium"/>
                <a:sym typeface="Poppins Medium"/>
              </a:rPr>
              <a:t>Tailor uses advanced NLP algorithms to analyze and incorporate specific details from each recipient’s bio and past interactions, creating contextually relevant and engaging emails.</a:t>
            </a:r>
          </a:p>
          <a:p>
            <a:pPr algn="l" marL="511668" indent="-255834" lvl="1">
              <a:lnSpc>
                <a:spcPts val="2986"/>
              </a:lnSpc>
              <a:buFont typeface="Arial"/>
              <a:buChar char="•"/>
            </a:pPr>
            <a:r>
              <a:rPr lang="en-US" b="true" sz="2369">
                <a:solidFill>
                  <a:srgbClr val="000000"/>
                </a:solidFill>
                <a:latin typeface="Poppins Medium"/>
                <a:ea typeface="Poppins Medium"/>
                <a:cs typeface="Poppins Medium"/>
                <a:sym typeface="Poppins Medium"/>
              </a:rPr>
              <a:t>The AI dynamically customizes each email’s tone, style, and content to align with the individual recipient’s needs, ensuring unique communication.</a:t>
            </a:r>
          </a:p>
          <a:p>
            <a:pPr algn="l">
              <a:lnSpc>
                <a:spcPts val="2986"/>
              </a:lnSpc>
            </a:pPr>
          </a:p>
        </p:txBody>
      </p:sp>
      <p:sp>
        <p:nvSpPr>
          <p:cNvPr name="Freeform 5" id="5"/>
          <p:cNvSpPr/>
          <p:nvPr/>
        </p:nvSpPr>
        <p:spPr>
          <a:xfrm flipH="false" flipV="false" rot="0">
            <a:off x="7971695" y="3787042"/>
            <a:ext cx="12060263" cy="6874350"/>
          </a:xfrm>
          <a:custGeom>
            <a:avLst/>
            <a:gdLst/>
            <a:ahLst/>
            <a:cxnLst/>
            <a:rect r="r" b="b" t="t" l="l"/>
            <a:pathLst>
              <a:path h="6874350" w="12060263">
                <a:moveTo>
                  <a:pt x="0" y="0"/>
                </a:moveTo>
                <a:lnTo>
                  <a:pt x="12060264" y="0"/>
                </a:lnTo>
                <a:lnTo>
                  <a:pt x="12060264" y="6874350"/>
                </a:lnTo>
                <a:lnTo>
                  <a:pt x="0" y="6874350"/>
                </a:lnTo>
                <a:lnTo>
                  <a:pt x="0" y="0"/>
                </a:lnTo>
                <a:close/>
              </a:path>
            </a:pathLst>
          </a:custGeom>
          <a:blipFill>
            <a:blip r:embed="rId6"/>
            <a:stretch>
              <a:fillRect l="0" t="0" r="0" b="0"/>
            </a:stretch>
          </a:blipFill>
        </p:spPr>
      </p:sp>
      <p:sp>
        <p:nvSpPr>
          <p:cNvPr name="Freeform 6" id="6"/>
          <p:cNvSpPr/>
          <p:nvPr/>
        </p:nvSpPr>
        <p:spPr>
          <a:xfrm flipH="false" flipV="false" rot="0">
            <a:off x="838317" y="1479376"/>
            <a:ext cx="8908575" cy="1085226"/>
          </a:xfrm>
          <a:custGeom>
            <a:avLst/>
            <a:gdLst/>
            <a:ahLst/>
            <a:cxnLst/>
            <a:rect r="r" b="b" t="t" l="l"/>
            <a:pathLst>
              <a:path h="1085226" w="8908575">
                <a:moveTo>
                  <a:pt x="0" y="0"/>
                </a:moveTo>
                <a:lnTo>
                  <a:pt x="8908575" y="0"/>
                </a:lnTo>
                <a:lnTo>
                  <a:pt x="8908575" y="1085227"/>
                </a:lnTo>
                <a:lnTo>
                  <a:pt x="0" y="10852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45618" y="1709445"/>
            <a:ext cx="6926077" cy="720339"/>
          </a:xfrm>
          <a:prstGeom prst="rect">
            <a:avLst/>
          </a:prstGeom>
        </p:spPr>
        <p:txBody>
          <a:bodyPr anchor="t" rtlCol="false" tIns="0" lIns="0" bIns="0" rIns="0">
            <a:spAutoFit/>
          </a:bodyPr>
          <a:lstStyle/>
          <a:p>
            <a:pPr algn="ctr">
              <a:lnSpc>
                <a:spcPts val="5432"/>
              </a:lnSpc>
            </a:pPr>
            <a:r>
              <a:rPr lang="en-US" sz="5378">
                <a:solidFill>
                  <a:srgbClr val="000000"/>
                </a:solidFill>
                <a:latin typeface="Poppins Bold"/>
                <a:ea typeface="Poppins Bold"/>
                <a:cs typeface="Poppins Bold"/>
                <a:sym typeface="Poppins Bold"/>
              </a:rPr>
              <a:t>Features</a:t>
            </a:r>
          </a:p>
        </p:txBody>
      </p:sp>
      <p:sp>
        <p:nvSpPr>
          <p:cNvPr name="TextBox 8" id="8"/>
          <p:cNvSpPr txBox="true"/>
          <p:nvPr/>
        </p:nvSpPr>
        <p:spPr>
          <a:xfrm rot="0">
            <a:off x="1498404" y="3385440"/>
            <a:ext cx="6452401" cy="439702"/>
          </a:xfrm>
          <a:prstGeom prst="rect">
            <a:avLst/>
          </a:prstGeom>
        </p:spPr>
        <p:txBody>
          <a:bodyPr anchor="t" rtlCol="false" tIns="0" lIns="0" bIns="0" rIns="0">
            <a:spAutoFit/>
          </a:bodyPr>
          <a:lstStyle/>
          <a:p>
            <a:pPr algn="ctr">
              <a:lnSpc>
                <a:spcPts val="3254"/>
              </a:lnSpc>
            </a:pPr>
            <a:r>
              <a:rPr lang="en-US" sz="3222">
                <a:solidFill>
                  <a:srgbClr val="000000"/>
                </a:solidFill>
                <a:latin typeface="Poppins Bold"/>
                <a:ea typeface="Poppins Bold"/>
                <a:cs typeface="Poppins Bold"/>
                <a:sym typeface="Poppins Bold"/>
              </a:rPr>
              <a:t>NLP-Driven Personalization</a:t>
            </a:r>
          </a:p>
        </p:txBody>
      </p:sp>
      <p:sp>
        <p:nvSpPr>
          <p:cNvPr name="Freeform 9" id="9"/>
          <p:cNvSpPr/>
          <p:nvPr/>
        </p:nvSpPr>
        <p:spPr>
          <a:xfrm flipH="false" flipV="false" rot="0">
            <a:off x="838317" y="8783327"/>
            <a:ext cx="829318" cy="474973"/>
          </a:xfrm>
          <a:custGeom>
            <a:avLst/>
            <a:gdLst/>
            <a:ahLst/>
            <a:cxnLst/>
            <a:rect r="r" b="b" t="t" l="l"/>
            <a:pathLst>
              <a:path h="474973" w="829318">
                <a:moveTo>
                  <a:pt x="0" y="0"/>
                </a:moveTo>
                <a:lnTo>
                  <a:pt x="829317" y="0"/>
                </a:lnTo>
                <a:lnTo>
                  <a:pt x="829317" y="474973"/>
                </a:lnTo>
                <a:lnTo>
                  <a:pt x="0" y="474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4837247" y="14438"/>
            <a:ext cx="4983625" cy="2115684"/>
            <a:chOff x="0" y="0"/>
            <a:chExt cx="6644833" cy="2820912"/>
          </a:xfrm>
        </p:grpSpPr>
        <p:sp>
          <p:nvSpPr>
            <p:cNvPr name="Freeform 11" id="11"/>
            <p:cNvSpPr/>
            <p:nvPr/>
          </p:nvSpPr>
          <p:spPr>
            <a:xfrm flipH="false" flipV="false" rot="0">
              <a:off x="0" y="0"/>
              <a:ext cx="2735753" cy="2820912"/>
            </a:xfrm>
            <a:custGeom>
              <a:avLst/>
              <a:gdLst/>
              <a:ahLst/>
              <a:cxnLst/>
              <a:rect r="r" b="b" t="t" l="l"/>
              <a:pathLst>
                <a:path h="2820912" w="2735753">
                  <a:moveTo>
                    <a:pt x="0" y="0"/>
                  </a:moveTo>
                  <a:lnTo>
                    <a:pt x="2735753" y="0"/>
                  </a:lnTo>
                  <a:lnTo>
                    <a:pt x="2735753" y="2820912"/>
                  </a:lnTo>
                  <a:lnTo>
                    <a:pt x="0" y="2820912"/>
                  </a:lnTo>
                  <a:lnTo>
                    <a:pt x="0" y="0"/>
                  </a:lnTo>
                  <a:close/>
                </a:path>
              </a:pathLst>
            </a:custGeom>
            <a:blipFill>
              <a:blip r:embed="rId11"/>
              <a:stretch>
                <a:fillRect l="0" t="0" r="0" b="0"/>
              </a:stretch>
            </a:blipFill>
          </p:spPr>
        </p:sp>
        <p:sp>
          <p:nvSpPr>
            <p:cNvPr name="TextBox 12" id="12"/>
            <p:cNvSpPr txBox="true"/>
            <p:nvPr/>
          </p:nvSpPr>
          <p:spPr>
            <a:xfrm rot="0">
              <a:off x="2285399" y="1289050"/>
              <a:ext cx="4359434" cy="742874"/>
            </a:xfrm>
            <a:prstGeom prst="rect">
              <a:avLst/>
            </a:prstGeom>
          </p:spPr>
          <p:txBody>
            <a:bodyPr anchor="t" rtlCol="false" tIns="0" lIns="0" bIns="0" rIns="0">
              <a:spAutoFit/>
            </a:bodyPr>
            <a:lstStyle/>
            <a:p>
              <a:pPr algn="l">
                <a:lnSpc>
                  <a:spcPts val="4090"/>
                </a:lnSpc>
              </a:pPr>
              <a:r>
                <a:rPr lang="en-US" sz="4049">
                  <a:solidFill>
                    <a:srgbClr val="000000"/>
                  </a:solidFill>
                  <a:latin typeface="Berkshire Swash"/>
                  <a:ea typeface="Berkshire Swash"/>
                  <a:cs typeface="Berkshire Swash"/>
                  <a:sym typeface="Berkshire Swash"/>
                </a:rPr>
                <a:t>Tailor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68263" y="1821923"/>
            <a:ext cx="5692829" cy="6973398"/>
          </a:xfrm>
          <a:custGeom>
            <a:avLst/>
            <a:gdLst/>
            <a:ahLst/>
            <a:cxnLst/>
            <a:rect r="r" b="b" t="t" l="l"/>
            <a:pathLst>
              <a:path h="6973398" w="5692829">
                <a:moveTo>
                  <a:pt x="0" y="0"/>
                </a:moveTo>
                <a:lnTo>
                  <a:pt x="5692829" y="0"/>
                </a:lnTo>
                <a:lnTo>
                  <a:pt x="5692829" y="6973398"/>
                </a:lnTo>
                <a:lnTo>
                  <a:pt x="0" y="69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30230" y="2789751"/>
            <a:ext cx="5999108" cy="221485"/>
          </a:xfrm>
          <a:prstGeom prst="rect">
            <a:avLst/>
          </a:prstGeom>
        </p:spPr>
        <p:txBody>
          <a:bodyPr anchor="t" rtlCol="false" tIns="0" lIns="0" bIns="0" rIns="0">
            <a:spAutoFit/>
          </a:bodyPr>
          <a:lstStyle/>
          <a:p>
            <a:pPr algn="l">
              <a:lnSpc>
                <a:spcPts val="1695"/>
              </a:lnSpc>
            </a:pPr>
            <a:r>
              <a:rPr lang="en-US" sz="1678">
                <a:solidFill>
                  <a:srgbClr val="000000"/>
                </a:solidFill>
                <a:latin typeface="Poppins Bold"/>
                <a:ea typeface="Poppins Bold"/>
                <a:cs typeface="Poppins Bold"/>
                <a:sym typeface="Poppins Bold"/>
              </a:rPr>
              <a:t>Enhanced Engagement and Relevance:</a:t>
            </a:r>
          </a:p>
        </p:txBody>
      </p:sp>
      <p:sp>
        <p:nvSpPr>
          <p:cNvPr name="TextBox 5" id="5"/>
          <p:cNvSpPr txBox="true"/>
          <p:nvPr/>
        </p:nvSpPr>
        <p:spPr>
          <a:xfrm rot="0">
            <a:off x="6701655" y="3479002"/>
            <a:ext cx="4707473" cy="4479265"/>
          </a:xfrm>
          <a:prstGeom prst="rect">
            <a:avLst/>
          </a:prstGeom>
        </p:spPr>
        <p:txBody>
          <a:bodyPr anchor="t" rtlCol="false" tIns="0" lIns="0" bIns="0" rIns="0">
            <a:spAutoFit/>
          </a:bodyPr>
          <a:lstStyle/>
          <a:p>
            <a:pPr algn="l" marL="468490" indent="-234245" lvl="1">
              <a:lnSpc>
                <a:spcPts val="2734"/>
              </a:lnSpc>
              <a:buFont typeface="Arial"/>
              <a:buChar char="•"/>
            </a:pPr>
            <a:r>
              <a:rPr lang="en-US" b="true" sz="2169">
                <a:solidFill>
                  <a:srgbClr val="000000"/>
                </a:solidFill>
                <a:latin typeface="Poppins Medium"/>
                <a:ea typeface="Poppins Medium"/>
                <a:cs typeface="Poppins Medium"/>
                <a:sym typeface="Poppins Medium"/>
              </a:rPr>
              <a:t>Through NLP-driven customization and context-sensitive content, Tailor enhances engagement by making emails feel genuinely relevant and personalized to each recipient’s experience and preferences.</a:t>
            </a:r>
          </a:p>
          <a:p>
            <a:pPr algn="l" marL="468490" indent="-234245" lvl="1">
              <a:lnSpc>
                <a:spcPts val="2734"/>
              </a:lnSpc>
              <a:buFont typeface="Arial"/>
              <a:buChar char="•"/>
            </a:pPr>
            <a:r>
              <a:rPr lang="en-US" b="true" sz="2169">
                <a:solidFill>
                  <a:srgbClr val="000000"/>
                </a:solidFill>
                <a:latin typeface="Poppins Medium"/>
                <a:ea typeface="Poppins Medium"/>
                <a:cs typeface="Poppins Medium"/>
                <a:sym typeface="Poppins Medium"/>
              </a:rPr>
              <a:t>This approach drives higher response rates and strengthens organizational relationships with recipients.</a:t>
            </a:r>
          </a:p>
          <a:p>
            <a:pPr algn="l">
              <a:lnSpc>
                <a:spcPts val="2734"/>
              </a:lnSpc>
            </a:pPr>
          </a:p>
        </p:txBody>
      </p:sp>
      <p:sp>
        <p:nvSpPr>
          <p:cNvPr name="Freeform 6" id="6"/>
          <p:cNvSpPr/>
          <p:nvPr/>
        </p:nvSpPr>
        <p:spPr>
          <a:xfrm flipH="false" flipV="false" rot="0">
            <a:off x="227626" y="2009526"/>
            <a:ext cx="5539677" cy="6785796"/>
          </a:xfrm>
          <a:custGeom>
            <a:avLst/>
            <a:gdLst/>
            <a:ahLst/>
            <a:cxnLst/>
            <a:rect r="r" b="b" t="t" l="l"/>
            <a:pathLst>
              <a:path h="6785796" w="5539677">
                <a:moveTo>
                  <a:pt x="0" y="0"/>
                </a:moveTo>
                <a:lnTo>
                  <a:pt x="5539677" y="0"/>
                </a:lnTo>
                <a:lnTo>
                  <a:pt x="5539677" y="6785795"/>
                </a:lnTo>
                <a:lnTo>
                  <a:pt x="0" y="6785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02547" y="2942148"/>
            <a:ext cx="5999108" cy="290700"/>
          </a:xfrm>
          <a:prstGeom prst="rect">
            <a:avLst/>
          </a:prstGeom>
        </p:spPr>
        <p:txBody>
          <a:bodyPr anchor="t" rtlCol="false" tIns="0" lIns="0" bIns="0" rIns="0">
            <a:spAutoFit/>
          </a:bodyPr>
          <a:lstStyle/>
          <a:p>
            <a:pPr algn="l">
              <a:lnSpc>
                <a:spcPts val="2200"/>
              </a:lnSpc>
            </a:pPr>
            <a:r>
              <a:rPr lang="en-US" sz="2178">
                <a:solidFill>
                  <a:srgbClr val="000000"/>
                </a:solidFill>
                <a:latin typeface="Poppins Bold"/>
                <a:ea typeface="Poppins Bold"/>
                <a:cs typeface="Poppins Bold"/>
                <a:sym typeface="Poppins Bold"/>
              </a:rPr>
              <a:t>Dynamic Task-Based System</a:t>
            </a:r>
          </a:p>
        </p:txBody>
      </p:sp>
      <p:sp>
        <p:nvSpPr>
          <p:cNvPr name="TextBox 8" id="8"/>
          <p:cNvSpPr txBox="true"/>
          <p:nvPr/>
        </p:nvSpPr>
        <p:spPr>
          <a:xfrm rot="0">
            <a:off x="380879" y="3488527"/>
            <a:ext cx="4861401" cy="4728439"/>
          </a:xfrm>
          <a:prstGeom prst="rect">
            <a:avLst/>
          </a:prstGeom>
        </p:spPr>
        <p:txBody>
          <a:bodyPr anchor="t" rtlCol="false" tIns="0" lIns="0" bIns="0" rIns="0">
            <a:spAutoFit/>
          </a:bodyPr>
          <a:lstStyle/>
          <a:p>
            <a:pPr algn="l" marL="425311" indent="-212655" lvl="1">
              <a:lnSpc>
                <a:spcPts val="2482"/>
              </a:lnSpc>
              <a:buFont typeface="Arial"/>
              <a:buChar char="•"/>
            </a:pPr>
            <a:r>
              <a:rPr lang="en-US" b="true" sz="1969">
                <a:solidFill>
                  <a:srgbClr val="000000"/>
                </a:solidFill>
                <a:latin typeface="Poppins Medium"/>
                <a:ea typeface="Poppins Medium"/>
                <a:cs typeface="Poppins Medium"/>
                <a:sym typeface="Poppins Medium"/>
              </a:rPr>
              <a:t>Tailor operates using a task-based architecture where each email customization task is handled by AI agents. These agents adjust content based on recipient-specific data and can operate asynchronously to handle large volumes.</a:t>
            </a:r>
          </a:p>
          <a:p>
            <a:pPr algn="l" marL="425311" indent="-212655" lvl="1">
              <a:lnSpc>
                <a:spcPts val="2482"/>
              </a:lnSpc>
              <a:buFont typeface="Arial"/>
              <a:buChar char="•"/>
            </a:pPr>
            <a:r>
              <a:rPr lang="en-US" b="true" sz="1969">
                <a:solidFill>
                  <a:srgbClr val="000000"/>
                </a:solidFill>
                <a:latin typeface="Poppins Medium"/>
                <a:ea typeface="Poppins Medium"/>
                <a:cs typeface="Poppins Medium"/>
                <a:sym typeface="Poppins Medium"/>
              </a:rPr>
              <a:t>This system allows for modular customization, where each task (e.g., bio inclusion, tone adjustment) is handled individually for optimized personalization.</a:t>
            </a:r>
          </a:p>
          <a:p>
            <a:pPr algn="l">
              <a:lnSpc>
                <a:spcPts val="2482"/>
              </a:lnSpc>
            </a:pPr>
          </a:p>
        </p:txBody>
      </p:sp>
      <p:grpSp>
        <p:nvGrpSpPr>
          <p:cNvPr name="Group 9" id="9"/>
          <p:cNvGrpSpPr/>
          <p:nvPr/>
        </p:nvGrpSpPr>
        <p:grpSpPr>
          <a:xfrm rot="0">
            <a:off x="8127929" y="-94967"/>
            <a:ext cx="5512529" cy="2247333"/>
            <a:chOff x="0" y="0"/>
            <a:chExt cx="7350039" cy="2996444"/>
          </a:xfrm>
        </p:grpSpPr>
        <p:sp>
          <p:nvSpPr>
            <p:cNvPr name="Freeform 10" id="10"/>
            <p:cNvSpPr/>
            <p:nvPr/>
          </p:nvSpPr>
          <p:spPr>
            <a:xfrm flipH="false" flipV="false" rot="0">
              <a:off x="0" y="0"/>
              <a:ext cx="3026094" cy="2996444"/>
            </a:xfrm>
            <a:custGeom>
              <a:avLst/>
              <a:gdLst/>
              <a:ahLst/>
              <a:cxnLst/>
              <a:rect r="r" b="b" t="t" l="l"/>
              <a:pathLst>
                <a:path h="2996444" w="3026094">
                  <a:moveTo>
                    <a:pt x="0" y="0"/>
                  </a:moveTo>
                  <a:lnTo>
                    <a:pt x="3026094" y="0"/>
                  </a:lnTo>
                  <a:lnTo>
                    <a:pt x="3026094" y="2996444"/>
                  </a:lnTo>
                  <a:lnTo>
                    <a:pt x="0" y="2996444"/>
                  </a:lnTo>
                  <a:lnTo>
                    <a:pt x="0" y="0"/>
                  </a:lnTo>
                  <a:close/>
                </a:path>
              </a:pathLst>
            </a:custGeom>
            <a:blipFill>
              <a:blip r:embed="rId6"/>
              <a:stretch>
                <a:fillRect l="0" t="-2066" r="0" b="-2066"/>
              </a:stretch>
            </a:blipFill>
          </p:spPr>
        </p:sp>
        <p:sp>
          <p:nvSpPr>
            <p:cNvPr name="TextBox 11" id="11"/>
            <p:cNvSpPr txBox="true"/>
            <p:nvPr/>
          </p:nvSpPr>
          <p:spPr>
            <a:xfrm rot="0">
              <a:off x="2527945" y="1374045"/>
              <a:ext cx="4822094" cy="784316"/>
            </a:xfrm>
            <a:prstGeom prst="rect">
              <a:avLst/>
            </a:prstGeom>
          </p:spPr>
          <p:txBody>
            <a:bodyPr anchor="t" rtlCol="false" tIns="0" lIns="0" bIns="0" rIns="0">
              <a:spAutoFit/>
            </a:bodyPr>
            <a:lstStyle/>
            <a:p>
              <a:pPr algn="l">
                <a:lnSpc>
                  <a:spcPts val="4344"/>
                </a:lnSpc>
              </a:pPr>
              <a:r>
                <a:rPr lang="en-US" sz="4301">
                  <a:solidFill>
                    <a:srgbClr val="000000"/>
                  </a:solidFill>
                  <a:latin typeface="Berkshire Swash"/>
                  <a:ea typeface="Berkshire Swash"/>
                  <a:cs typeface="Berkshire Swash"/>
                  <a:sym typeface="Berkshire Swash"/>
                </a:rPr>
                <a:t>Tailor</a:t>
              </a:r>
            </a:p>
          </p:txBody>
        </p:sp>
      </p:grpSp>
      <p:grpSp>
        <p:nvGrpSpPr>
          <p:cNvPr name="Group 12" id="12"/>
          <p:cNvGrpSpPr/>
          <p:nvPr/>
        </p:nvGrpSpPr>
        <p:grpSpPr>
          <a:xfrm rot="0">
            <a:off x="11701256" y="1821923"/>
            <a:ext cx="6926077" cy="6973398"/>
            <a:chOff x="0" y="0"/>
            <a:chExt cx="9234769" cy="9297864"/>
          </a:xfrm>
        </p:grpSpPr>
        <p:sp>
          <p:nvSpPr>
            <p:cNvPr name="Freeform 13" id="13"/>
            <p:cNvSpPr/>
            <p:nvPr/>
          </p:nvSpPr>
          <p:spPr>
            <a:xfrm flipH="false" flipV="false" rot="0">
              <a:off x="990114" y="0"/>
              <a:ext cx="7590438" cy="9297864"/>
            </a:xfrm>
            <a:custGeom>
              <a:avLst/>
              <a:gdLst/>
              <a:ahLst/>
              <a:cxnLst/>
              <a:rect r="r" b="b" t="t" l="l"/>
              <a:pathLst>
                <a:path h="9297864" w="7590438">
                  <a:moveTo>
                    <a:pt x="0" y="0"/>
                  </a:moveTo>
                  <a:lnTo>
                    <a:pt x="7590439" y="0"/>
                  </a:lnTo>
                  <a:lnTo>
                    <a:pt x="7590439" y="9297864"/>
                  </a:lnTo>
                  <a:lnTo>
                    <a:pt x="0" y="9297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285632" y="2978781"/>
              <a:ext cx="6663506" cy="4896219"/>
            </a:xfrm>
            <a:prstGeom prst="rect">
              <a:avLst/>
            </a:prstGeom>
          </p:spPr>
          <p:txBody>
            <a:bodyPr anchor="t" rtlCol="false" tIns="0" lIns="0" bIns="0" rIns="0">
              <a:spAutoFit/>
            </a:bodyPr>
            <a:lstStyle/>
            <a:p>
              <a:pPr algn="l" marL="455436" indent="-227718" lvl="1">
                <a:lnSpc>
                  <a:spcPts val="2657"/>
                </a:lnSpc>
                <a:buFont typeface="Arial"/>
                <a:buChar char="•"/>
              </a:pPr>
              <a:r>
                <a:rPr lang="en-US" b="true" sz="2109">
                  <a:solidFill>
                    <a:srgbClr val="000000"/>
                  </a:solidFill>
                  <a:latin typeface="Poppins Medium"/>
                  <a:ea typeface="Poppins Medium"/>
                  <a:cs typeface="Poppins Medium"/>
                  <a:sym typeface="Poppins Medium"/>
                </a:rPr>
                <a:t>Tailor combines personalized email generation with automated dispatch, allowing for seamless integration from content creation to delivery.</a:t>
              </a:r>
            </a:p>
            <a:p>
              <a:pPr algn="l" marL="455436" indent="-227718" lvl="1">
                <a:lnSpc>
                  <a:spcPts val="2657"/>
                </a:lnSpc>
                <a:buFont typeface="Arial"/>
                <a:buChar char="•"/>
              </a:pPr>
              <a:r>
                <a:rPr lang="en-US" b="true" sz="2109">
                  <a:solidFill>
                    <a:srgbClr val="000000"/>
                  </a:solidFill>
                  <a:latin typeface="Poppins Medium"/>
                  <a:ea typeface="Poppins Medium"/>
                  <a:cs typeface="Poppins Medium"/>
                  <a:sym typeface="Poppins Medium"/>
                </a:rPr>
                <a:t>This dual functionality enables organizations to automate the entire process, reducing manual effort and ensuring timely, consistent communication.</a:t>
              </a:r>
            </a:p>
            <a:p>
              <a:pPr algn="l">
                <a:lnSpc>
                  <a:spcPts val="2657"/>
                </a:lnSpc>
              </a:pPr>
            </a:p>
          </p:txBody>
        </p:sp>
        <p:sp>
          <p:nvSpPr>
            <p:cNvPr name="TextBox 15" id="15"/>
            <p:cNvSpPr txBox="true"/>
            <p:nvPr/>
          </p:nvSpPr>
          <p:spPr>
            <a:xfrm rot="0">
              <a:off x="0" y="1287714"/>
              <a:ext cx="9234769" cy="279397"/>
            </a:xfrm>
            <a:prstGeom prst="rect">
              <a:avLst/>
            </a:prstGeom>
          </p:spPr>
          <p:txBody>
            <a:bodyPr anchor="t" rtlCol="false" tIns="0" lIns="0" bIns="0" rIns="0">
              <a:spAutoFit/>
            </a:bodyPr>
            <a:lstStyle/>
            <a:p>
              <a:pPr algn="ctr">
                <a:lnSpc>
                  <a:spcPts val="1594"/>
                </a:lnSpc>
              </a:pPr>
              <a:r>
                <a:rPr lang="en-US" sz="1578">
                  <a:solidFill>
                    <a:srgbClr val="000000"/>
                  </a:solidFill>
                  <a:latin typeface="Poppins Bold"/>
                  <a:ea typeface="Poppins Bold"/>
                  <a:cs typeface="Poppins Bold"/>
                  <a:sym typeface="Poppins Bold"/>
                </a:rPr>
                <a:t>Automated Email Generation and Dispatch</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3002" y="0"/>
            <a:ext cx="14417477" cy="11533982"/>
          </a:xfrm>
          <a:custGeom>
            <a:avLst/>
            <a:gdLst/>
            <a:ahLst/>
            <a:cxnLst/>
            <a:rect r="r" b="b" t="t" l="l"/>
            <a:pathLst>
              <a:path h="11533982" w="14417477">
                <a:moveTo>
                  <a:pt x="0" y="0"/>
                </a:moveTo>
                <a:lnTo>
                  <a:pt x="14417477" y="0"/>
                </a:lnTo>
                <a:lnTo>
                  <a:pt x="14417477" y="11533982"/>
                </a:lnTo>
                <a:lnTo>
                  <a:pt x="0" y="11533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024224" y="9341354"/>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071032" y="3931005"/>
            <a:ext cx="4142064" cy="1212495"/>
          </a:xfrm>
          <a:custGeom>
            <a:avLst/>
            <a:gdLst/>
            <a:ahLst/>
            <a:cxnLst/>
            <a:rect r="r" b="b" t="t" l="l"/>
            <a:pathLst>
              <a:path h="1212495" w="4142064">
                <a:moveTo>
                  <a:pt x="0" y="0"/>
                </a:moveTo>
                <a:lnTo>
                  <a:pt x="4142064" y="0"/>
                </a:lnTo>
                <a:lnTo>
                  <a:pt x="4142064" y="1212495"/>
                </a:lnTo>
                <a:lnTo>
                  <a:pt x="0" y="12124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379447" y="8735106"/>
            <a:ext cx="4142064" cy="1212495"/>
          </a:xfrm>
          <a:custGeom>
            <a:avLst/>
            <a:gdLst/>
            <a:ahLst/>
            <a:cxnLst/>
            <a:rect r="r" b="b" t="t" l="l"/>
            <a:pathLst>
              <a:path h="1212495" w="4142064">
                <a:moveTo>
                  <a:pt x="0" y="0"/>
                </a:moveTo>
                <a:lnTo>
                  <a:pt x="4142064" y="0"/>
                </a:lnTo>
                <a:lnTo>
                  <a:pt x="4142064" y="1212495"/>
                </a:lnTo>
                <a:lnTo>
                  <a:pt x="0" y="12124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454290" y="1200150"/>
            <a:ext cx="5574902" cy="569972"/>
          </a:xfrm>
          <a:prstGeom prst="rect">
            <a:avLst/>
          </a:prstGeom>
        </p:spPr>
        <p:txBody>
          <a:bodyPr anchor="t" rtlCol="false" tIns="0" lIns="0" bIns="0" rIns="0">
            <a:spAutoFit/>
          </a:bodyPr>
          <a:lstStyle/>
          <a:p>
            <a:pPr algn="l">
              <a:lnSpc>
                <a:spcPts val="4321"/>
              </a:lnSpc>
            </a:pPr>
            <a:r>
              <a:rPr lang="en-US" sz="4278">
                <a:solidFill>
                  <a:srgbClr val="000000"/>
                </a:solidFill>
                <a:latin typeface="Poppins Bold"/>
                <a:ea typeface="Poppins Bold"/>
                <a:cs typeface="Poppins Bold"/>
                <a:sym typeface="Poppins Bold"/>
              </a:rPr>
              <a:t>Technology Used</a:t>
            </a:r>
          </a:p>
        </p:txBody>
      </p:sp>
      <p:sp>
        <p:nvSpPr>
          <p:cNvPr name="TextBox 8" id="8"/>
          <p:cNvSpPr txBox="true"/>
          <p:nvPr/>
        </p:nvSpPr>
        <p:spPr>
          <a:xfrm rot="0">
            <a:off x="2252007" y="2290307"/>
            <a:ext cx="13414892" cy="7763637"/>
          </a:xfrm>
          <a:prstGeom prst="rect">
            <a:avLst/>
          </a:prstGeom>
        </p:spPr>
        <p:txBody>
          <a:bodyPr anchor="t" rtlCol="false" tIns="0" lIns="0" bIns="0" rIns="0">
            <a:spAutoFit/>
          </a:bodyPr>
          <a:lstStyle/>
          <a:p>
            <a:pPr algn="l">
              <a:lnSpc>
                <a:spcPts val="3234"/>
              </a:lnSpc>
            </a:pPr>
            <a:r>
              <a:rPr lang="en-US" sz="2200" b="true">
                <a:solidFill>
                  <a:srgbClr val="000000"/>
                </a:solidFill>
                <a:latin typeface="Cardo Bold"/>
                <a:ea typeface="Cardo Bold"/>
                <a:cs typeface="Cardo Bold"/>
                <a:sym typeface="Cardo Bold"/>
              </a:rPr>
              <a:t>1.</a:t>
            </a:r>
            <a:r>
              <a:rPr lang="en-US" b="true" sz="2200">
                <a:solidFill>
                  <a:srgbClr val="000000"/>
                </a:solidFill>
                <a:latin typeface="Cardo Bold"/>
                <a:ea typeface="Cardo Bold"/>
                <a:cs typeface="Cardo Bold"/>
                <a:sym typeface="Cardo Bold"/>
              </a:rPr>
              <a:t>Programming Languages and Frameworks:</a:t>
            </a:r>
          </a:p>
          <a:p>
            <a:pPr algn="l">
              <a:lnSpc>
                <a:spcPts val="3234"/>
              </a:lnSpc>
            </a:pPr>
            <a:r>
              <a:rPr lang="en-US" b="true" sz="2200">
                <a:solidFill>
                  <a:srgbClr val="000000"/>
                </a:solidFill>
                <a:latin typeface="Cardo Bold"/>
                <a:ea typeface="Cardo Bold"/>
                <a:cs typeface="Cardo Bold"/>
                <a:sym typeface="Cardo Bold"/>
              </a:rPr>
              <a:t>Python:</a:t>
            </a:r>
            <a:r>
              <a:rPr lang="en-US" sz="2200">
                <a:solidFill>
                  <a:srgbClr val="000000"/>
                </a:solidFill>
                <a:latin typeface="Cardo"/>
                <a:ea typeface="Cardo"/>
                <a:cs typeface="Cardo"/>
                <a:sym typeface="Cardo"/>
              </a:rPr>
              <a:t> The primary language for building the backend and task automation scripts.</a:t>
            </a:r>
          </a:p>
          <a:p>
            <a:pPr algn="l">
              <a:lnSpc>
                <a:spcPts val="3234"/>
              </a:lnSpc>
            </a:pPr>
            <a:r>
              <a:rPr lang="en-US" b="true" sz="2200">
                <a:solidFill>
                  <a:srgbClr val="000000"/>
                </a:solidFill>
                <a:latin typeface="Cardo Bold"/>
                <a:ea typeface="Cardo Bold"/>
                <a:cs typeface="Cardo Bold"/>
                <a:sym typeface="Cardo Bold"/>
              </a:rPr>
              <a:t>API Integration:</a:t>
            </a:r>
            <a:r>
              <a:rPr lang="en-US" sz="2200">
                <a:solidFill>
                  <a:srgbClr val="000000"/>
                </a:solidFill>
                <a:latin typeface="Cardo"/>
                <a:ea typeface="Cardo"/>
                <a:cs typeface="Cardo"/>
                <a:sym typeface="Cardo"/>
              </a:rPr>
              <a:t> Seamless integration with NLP and AI models through REST APIs.</a:t>
            </a:r>
          </a:p>
          <a:p>
            <a:pPr algn="l">
              <a:lnSpc>
                <a:spcPts val="3234"/>
              </a:lnSpc>
            </a:pPr>
            <a:r>
              <a:rPr lang="en-US" b="true" sz="2200">
                <a:solidFill>
                  <a:srgbClr val="000000"/>
                </a:solidFill>
                <a:latin typeface="Cardo Bold"/>
                <a:ea typeface="Cardo Bold"/>
                <a:cs typeface="Cardo Bold"/>
                <a:sym typeface="Cardo Bold"/>
              </a:rPr>
              <a:t>2.Natural Language Processing (NLP):</a:t>
            </a:r>
          </a:p>
          <a:p>
            <a:pPr algn="l">
              <a:lnSpc>
                <a:spcPts val="3234"/>
              </a:lnSpc>
            </a:pPr>
            <a:r>
              <a:rPr lang="en-US" b="true" sz="2200">
                <a:solidFill>
                  <a:srgbClr val="000000"/>
                </a:solidFill>
                <a:latin typeface="Cardo Bold"/>
                <a:ea typeface="Cardo Bold"/>
                <a:cs typeface="Cardo Bold"/>
                <a:sym typeface="Cardo Bold"/>
              </a:rPr>
              <a:t>OpenAI API:</a:t>
            </a:r>
            <a:r>
              <a:rPr lang="en-US" sz="2200">
                <a:solidFill>
                  <a:srgbClr val="000000"/>
                </a:solidFill>
                <a:latin typeface="Cardo"/>
                <a:ea typeface="Cardo"/>
                <a:cs typeface="Cardo"/>
                <a:sym typeface="Cardo"/>
              </a:rPr>
              <a:t> Utilized for content generation, personalization, and tone adjustments.</a:t>
            </a:r>
          </a:p>
          <a:p>
            <a:pPr algn="l">
              <a:lnSpc>
                <a:spcPts val="3234"/>
              </a:lnSpc>
            </a:pPr>
            <a:r>
              <a:rPr lang="en-US" b="true" sz="2200">
                <a:solidFill>
                  <a:srgbClr val="000000"/>
                </a:solidFill>
                <a:latin typeface="Cardo Bold"/>
                <a:ea typeface="Cardo Bold"/>
                <a:cs typeface="Cardo Bold"/>
                <a:sym typeface="Cardo Bold"/>
              </a:rPr>
              <a:t>LangChain</a:t>
            </a:r>
            <a:r>
              <a:rPr lang="en-US" sz="2200">
                <a:solidFill>
                  <a:srgbClr val="000000"/>
                </a:solidFill>
                <a:latin typeface="Cardo"/>
                <a:ea typeface="Cardo"/>
                <a:cs typeface="Cardo"/>
                <a:sym typeface="Cardo"/>
              </a:rPr>
              <a:t>: A framework to manage conversations and fine-tune content workflows.</a:t>
            </a:r>
          </a:p>
          <a:p>
            <a:pPr algn="l">
              <a:lnSpc>
                <a:spcPts val="3234"/>
              </a:lnSpc>
            </a:pPr>
            <a:r>
              <a:rPr lang="en-US" b="true" sz="2200">
                <a:solidFill>
                  <a:srgbClr val="000000"/>
                </a:solidFill>
                <a:latin typeface="Cardo Bold"/>
                <a:ea typeface="Cardo Bold"/>
                <a:cs typeface="Cardo Bold"/>
                <a:sym typeface="Cardo Bold"/>
              </a:rPr>
              <a:t>3.Backend Architecture:</a:t>
            </a:r>
          </a:p>
          <a:p>
            <a:pPr algn="l">
              <a:lnSpc>
                <a:spcPts val="3234"/>
              </a:lnSpc>
            </a:pPr>
            <a:r>
              <a:rPr lang="en-US" b="true" sz="2200">
                <a:solidFill>
                  <a:srgbClr val="000000"/>
                </a:solidFill>
                <a:latin typeface="Cardo Bold"/>
                <a:ea typeface="Cardo Bold"/>
                <a:cs typeface="Cardo Bold"/>
                <a:sym typeface="Cardo Bold"/>
              </a:rPr>
              <a:t>Task-Based Architecture:</a:t>
            </a:r>
            <a:r>
              <a:rPr lang="en-US" sz="2200">
                <a:solidFill>
                  <a:srgbClr val="000000"/>
                </a:solidFill>
                <a:latin typeface="Cardo"/>
                <a:ea typeface="Cardo"/>
                <a:cs typeface="Cardo"/>
                <a:sym typeface="Cardo"/>
              </a:rPr>
              <a:t> Built to handle modular tasks for personalization (e.g., tone setting, bio referencing).</a:t>
            </a:r>
          </a:p>
          <a:p>
            <a:pPr algn="l">
              <a:lnSpc>
                <a:spcPts val="3234"/>
              </a:lnSpc>
            </a:pPr>
            <a:r>
              <a:rPr lang="en-US" b="true" sz="2200">
                <a:solidFill>
                  <a:srgbClr val="000000"/>
                </a:solidFill>
                <a:latin typeface="Cardo Bold"/>
                <a:ea typeface="Cardo Bold"/>
                <a:cs typeface="Cardo Bold"/>
                <a:sym typeface="Cardo Bold"/>
              </a:rPr>
              <a:t>CrewAI:</a:t>
            </a:r>
            <a:r>
              <a:rPr lang="en-US" sz="2200">
                <a:solidFill>
                  <a:srgbClr val="000000"/>
                </a:solidFill>
                <a:latin typeface="Cardo"/>
                <a:ea typeface="Cardo"/>
                <a:cs typeface="Cardo"/>
                <a:sym typeface="Cardo"/>
              </a:rPr>
              <a:t> Used for managing agents and tasks asynchronously.</a:t>
            </a:r>
          </a:p>
          <a:p>
            <a:pPr algn="l">
              <a:lnSpc>
                <a:spcPts val="3234"/>
              </a:lnSpc>
            </a:pPr>
            <a:r>
              <a:rPr lang="en-US" b="true" sz="2200">
                <a:solidFill>
                  <a:srgbClr val="000000"/>
                </a:solidFill>
                <a:latin typeface="Cardo Bold"/>
                <a:ea typeface="Cardo Bold"/>
                <a:cs typeface="Cardo Bold"/>
                <a:sym typeface="Cardo Bold"/>
              </a:rPr>
              <a:t>4.Database and File Handling:</a:t>
            </a:r>
          </a:p>
          <a:p>
            <a:pPr algn="l">
              <a:lnSpc>
                <a:spcPts val="3234"/>
              </a:lnSpc>
            </a:pPr>
            <a:r>
              <a:rPr lang="en-US" b="true" sz="2200">
                <a:solidFill>
                  <a:srgbClr val="000000"/>
                </a:solidFill>
                <a:latin typeface="Cardo Bold"/>
                <a:ea typeface="Cardo Bold"/>
                <a:cs typeface="Cardo Bold"/>
                <a:sym typeface="Cardo Bold"/>
              </a:rPr>
              <a:t>CSV Dataset:</a:t>
            </a:r>
            <a:r>
              <a:rPr lang="en-US" sz="2200">
                <a:solidFill>
                  <a:srgbClr val="000000"/>
                </a:solidFill>
                <a:latin typeface="Cardo"/>
                <a:ea typeface="Cardo"/>
                <a:cs typeface="Cardo"/>
                <a:sym typeface="Cardo"/>
              </a:rPr>
              <a:t> Recipient data (e.g., names, emails, bios, and past interactions) stored and processed from CSV files.</a:t>
            </a:r>
          </a:p>
          <a:p>
            <a:pPr algn="l">
              <a:lnSpc>
                <a:spcPts val="3234"/>
              </a:lnSpc>
            </a:pPr>
            <a:r>
              <a:rPr lang="en-US" b="true" sz="2200">
                <a:solidFill>
                  <a:srgbClr val="000000"/>
                </a:solidFill>
                <a:latin typeface="Cardo Bold"/>
                <a:ea typeface="Cardo Bold"/>
                <a:cs typeface="Cardo Bold"/>
                <a:sym typeface="Cardo Bold"/>
              </a:rPr>
              <a:t>File Output:</a:t>
            </a:r>
            <a:r>
              <a:rPr lang="en-US" sz="2200">
                <a:solidFill>
                  <a:srgbClr val="000000"/>
                </a:solidFill>
                <a:latin typeface="Cardo"/>
                <a:ea typeface="Cardo"/>
                <a:cs typeface="Cardo"/>
                <a:sym typeface="Cardo"/>
              </a:rPr>
              <a:t> Drafted emails saved as text files or directly sent via email.</a:t>
            </a:r>
          </a:p>
          <a:p>
            <a:pPr algn="l">
              <a:lnSpc>
                <a:spcPts val="3234"/>
              </a:lnSpc>
            </a:pPr>
            <a:r>
              <a:rPr lang="en-US" b="true" sz="2200">
                <a:solidFill>
                  <a:srgbClr val="000000"/>
                </a:solidFill>
                <a:latin typeface="Cardo Bold"/>
                <a:ea typeface="Cardo Bold"/>
                <a:cs typeface="Cardo Bold"/>
                <a:sym typeface="Cardo Bold"/>
              </a:rPr>
              <a:t>5.Email Automation:</a:t>
            </a:r>
          </a:p>
          <a:p>
            <a:pPr algn="l">
              <a:lnSpc>
                <a:spcPts val="3234"/>
              </a:lnSpc>
            </a:pPr>
            <a:r>
              <a:rPr lang="en-US" b="true" sz="2200">
                <a:solidFill>
                  <a:srgbClr val="000000"/>
                </a:solidFill>
                <a:latin typeface="Cardo Bold"/>
                <a:ea typeface="Cardo Bold"/>
                <a:cs typeface="Cardo Bold"/>
                <a:sym typeface="Cardo Bold"/>
              </a:rPr>
              <a:t>Email Libraries: </a:t>
            </a:r>
            <a:r>
              <a:rPr lang="en-US" sz="2200">
                <a:solidFill>
                  <a:srgbClr val="000000"/>
                </a:solidFill>
                <a:latin typeface="Cardo"/>
                <a:ea typeface="Cardo"/>
                <a:cs typeface="Cardo"/>
                <a:sym typeface="Cardo"/>
              </a:rPr>
              <a:t>Tools like smtplib or third-party email APIs (e.g., SendGrid) for secure email dispatch.</a:t>
            </a:r>
          </a:p>
          <a:p>
            <a:pPr algn="l">
              <a:lnSpc>
                <a:spcPts val="3234"/>
              </a:lnSpc>
            </a:pPr>
            <a:r>
              <a:rPr lang="en-US" b="true" sz="2200">
                <a:solidFill>
                  <a:srgbClr val="000000"/>
                </a:solidFill>
                <a:latin typeface="Cardo Bold"/>
                <a:ea typeface="Cardo Bold"/>
                <a:cs typeface="Cardo Bold"/>
                <a:sym typeface="Cardo Bold"/>
              </a:rPr>
              <a:t>Automated Workflow: </a:t>
            </a:r>
            <a:r>
              <a:rPr lang="en-US" sz="2200">
                <a:solidFill>
                  <a:srgbClr val="000000"/>
                </a:solidFill>
                <a:latin typeface="Cardo"/>
                <a:ea typeface="Cardo"/>
                <a:cs typeface="Cardo"/>
                <a:sym typeface="Cardo"/>
              </a:rPr>
              <a:t>Combines email generation and dispatch for end-to-end automation.</a:t>
            </a:r>
          </a:p>
          <a:p>
            <a:pPr algn="l">
              <a:lnSpc>
                <a:spcPts val="3234"/>
              </a:lnSpc>
            </a:pPr>
            <a:r>
              <a:rPr lang="en-US" b="true" sz="2200">
                <a:solidFill>
                  <a:srgbClr val="000000"/>
                </a:solidFill>
                <a:latin typeface="Cardo Bold"/>
                <a:ea typeface="Cardo Bold"/>
                <a:cs typeface="Cardo Bold"/>
                <a:sym typeface="Cardo Bold"/>
              </a:rPr>
              <a:t>6,Plugins and Libraries:</a:t>
            </a:r>
          </a:p>
          <a:p>
            <a:pPr algn="l">
              <a:lnSpc>
                <a:spcPts val="3234"/>
              </a:lnSpc>
            </a:pPr>
            <a:r>
              <a:rPr lang="en-US" b="true" sz="2200">
                <a:solidFill>
                  <a:srgbClr val="000000"/>
                </a:solidFill>
                <a:latin typeface="Cardo Bold"/>
                <a:ea typeface="Cardo Bold"/>
                <a:cs typeface="Cardo Bold"/>
                <a:sym typeface="Cardo Bold"/>
              </a:rPr>
              <a:t>dotenv</a:t>
            </a:r>
            <a:r>
              <a:rPr lang="en-US" sz="2200">
                <a:solidFill>
                  <a:srgbClr val="000000"/>
                </a:solidFill>
                <a:latin typeface="Cardo"/>
                <a:ea typeface="Cardo"/>
                <a:cs typeface="Cardo"/>
                <a:sym typeface="Cardo"/>
              </a:rPr>
              <a:t>: For managing environment variables (e.g., API keys).</a:t>
            </a:r>
          </a:p>
          <a:p>
            <a:pPr algn="l">
              <a:lnSpc>
                <a:spcPts val="3234"/>
              </a:lnSpc>
            </a:pPr>
            <a:r>
              <a:rPr lang="en-US" b="true" sz="2200">
                <a:solidFill>
                  <a:srgbClr val="000000"/>
                </a:solidFill>
                <a:latin typeface="Cardo Bold"/>
                <a:ea typeface="Cardo Bold"/>
                <a:cs typeface="Cardo Bold"/>
                <a:sym typeface="Cardo Bold"/>
              </a:rPr>
              <a:t>timeout-decorator: </a:t>
            </a:r>
            <a:r>
              <a:rPr lang="en-US" sz="2200">
                <a:solidFill>
                  <a:srgbClr val="000000"/>
                </a:solidFill>
                <a:latin typeface="Cardo"/>
                <a:ea typeface="Cardo"/>
                <a:cs typeface="Cardo"/>
                <a:sym typeface="Cardo"/>
              </a:rPr>
              <a:t>To handle timeouts for long-running tasks.</a:t>
            </a:r>
          </a:p>
          <a:p>
            <a:pPr algn="l">
              <a:lnSpc>
                <a:spcPts val="3234"/>
              </a:lnSpc>
            </a:pPr>
            <a:r>
              <a:rPr lang="en-US" b="true" sz="2200">
                <a:solidFill>
                  <a:srgbClr val="000000"/>
                </a:solidFill>
                <a:latin typeface="Cardo Bold"/>
                <a:ea typeface="Cardo Bold"/>
                <a:cs typeface="Cardo Bold"/>
                <a:sym typeface="Cardo Bold"/>
              </a:rPr>
              <a:t>pandas:</a:t>
            </a:r>
            <a:r>
              <a:rPr lang="en-US" sz="2200">
                <a:solidFill>
                  <a:srgbClr val="000000"/>
                </a:solidFill>
                <a:latin typeface="Cardo"/>
                <a:ea typeface="Cardo"/>
                <a:cs typeface="Cardo"/>
                <a:sym typeface="Cardo"/>
              </a:rPr>
              <a:t> For efficient data manipulation and 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BB65"/>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9713" y="486087"/>
            <a:ext cx="8908575" cy="1085226"/>
          </a:xfrm>
          <a:custGeom>
            <a:avLst/>
            <a:gdLst/>
            <a:ahLst/>
            <a:cxnLst/>
            <a:rect r="r" b="b" t="t" l="l"/>
            <a:pathLst>
              <a:path h="1085226" w="8908575">
                <a:moveTo>
                  <a:pt x="0" y="0"/>
                </a:moveTo>
                <a:lnTo>
                  <a:pt x="8908574" y="0"/>
                </a:lnTo>
                <a:lnTo>
                  <a:pt x="8908574" y="1085226"/>
                </a:lnTo>
                <a:lnTo>
                  <a:pt x="0" y="1085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2424" y="299201"/>
            <a:ext cx="3273444" cy="1389666"/>
            <a:chOff x="0" y="0"/>
            <a:chExt cx="4364592" cy="1852888"/>
          </a:xfrm>
        </p:grpSpPr>
        <p:sp>
          <p:nvSpPr>
            <p:cNvPr name="Freeform 5" id="5"/>
            <p:cNvSpPr/>
            <p:nvPr/>
          </p:nvSpPr>
          <p:spPr>
            <a:xfrm flipH="false" flipV="false" rot="0">
              <a:off x="0" y="0"/>
              <a:ext cx="1796952" cy="1852888"/>
            </a:xfrm>
            <a:custGeom>
              <a:avLst/>
              <a:gdLst/>
              <a:ahLst/>
              <a:cxnLst/>
              <a:rect r="r" b="b" t="t" l="l"/>
              <a:pathLst>
                <a:path h="1852888" w="1796952">
                  <a:moveTo>
                    <a:pt x="0" y="0"/>
                  </a:moveTo>
                  <a:lnTo>
                    <a:pt x="1796952" y="0"/>
                  </a:lnTo>
                  <a:lnTo>
                    <a:pt x="1796952" y="1852888"/>
                  </a:lnTo>
                  <a:lnTo>
                    <a:pt x="0" y="1852888"/>
                  </a:lnTo>
                  <a:lnTo>
                    <a:pt x="0" y="0"/>
                  </a:lnTo>
                  <a:close/>
                </a:path>
              </a:pathLst>
            </a:custGeom>
            <a:blipFill>
              <a:blip r:embed="rId6"/>
              <a:stretch>
                <a:fillRect l="0" t="0" r="0" b="0"/>
              </a:stretch>
            </a:blipFill>
          </p:spPr>
        </p:sp>
        <p:sp>
          <p:nvSpPr>
            <p:cNvPr name="TextBox 6" id="6"/>
            <p:cNvSpPr txBox="true"/>
            <p:nvPr/>
          </p:nvSpPr>
          <p:spPr>
            <a:xfrm rot="0">
              <a:off x="1501142" y="844273"/>
              <a:ext cx="2863450" cy="490376"/>
            </a:xfrm>
            <a:prstGeom prst="rect">
              <a:avLst/>
            </a:prstGeom>
          </p:spPr>
          <p:txBody>
            <a:bodyPr anchor="t" rtlCol="false" tIns="0" lIns="0" bIns="0" rIns="0">
              <a:spAutoFit/>
            </a:bodyPr>
            <a:lstStyle/>
            <a:p>
              <a:pPr algn="l">
                <a:lnSpc>
                  <a:spcPts val="2686"/>
                </a:lnSpc>
              </a:pPr>
              <a:r>
                <a:rPr lang="en-US" sz="2660">
                  <a:solidFill>
                    <a:srgbClr val="000000"/>
                  </a:solidFill>
                  <a:latin typeface="Berkshire Swash"/>
                  <a:ea typeface="Berkshire Swash"/>
                  <a:cs typeface="Berkshire Swash"/>
                  <a:sym typeface="Berkshire Swash"/>
                </a:rPr>
                <a:t>Tailor</a:t>
              </a:r>
            </a:p>
          </p:txBody>
        </p:sp>
      </p:grpSp>
      <p:pic>
        <p:nvPicPr>
          <p:cNvPr name="Picture 7" id="7">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785255" y="2016678"/>
            <a:ext cx="14717490" cy="7119875"/>
          </a:xfrm>
          <a:prstGeom prst="rect">
            <a:avLst/>
          </a:prstGeom>
        </p:spPr>
      </p:pic>
      <p:sp>
        <p:nvSpPr>
          <p:cNvPr name="TextBox 8" id="8"/>
          <p:cNvSpPr txBox="true"/>
          <p:nvPr/>
        </p:nvSpPr>
        <p:spPr>
          <a:xfrm rot="0">
            <a:off x="5680962" y="716155"/>
            <a:ext cx="6926077" cy="720339"/>
          </a:xfrm>
          <a:prstGeom prst="rect">
            <a:avLst/>
          </a:prstGeom>
        </p:spPr>
        <p:txBody>
          <a:bodyPr anchor="t" rtlCol="false" tIns="0" lIns="0" bIns="0" rIns="0">
            <a:spAutoFit/>
          </a:bodyPr>
          <a:lstStyle/>
          <a:p>
            <a:pPr algn="ctr">
              <a:lnSpc>
                <a:spcPts val="5432"/>
              </a:lnSpc>
            </a:pPr>
            <a:r>
              <a:rPr lang="en-US" sz="5378">
                <a:solidFill>
                  <a:srgbClr val="000000"/>
                </a:solidFill>
                <a:latin typeface="Poppins Bold"/>
                <a:ea typeface="Poppins Bold"/>
                <a:cs typeface="Poppins Bold"/>
                <a:sym typeface="Poppins Bold"/>
              </a:rPr>
              <a:t>UI/UX</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DAGWQjCTf4Y</dc:identifier>
  <dcterms:modified xsi:type="dcterms:W3CDTF">2011-08-01T06:04:30Z</dcterms:modified>
  <cp:revision>1</cp:revision>
  <dc:title>Tailor-Your Personalized Email Generator</dc:title>
</cp:coreProperties>
</file>